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71" r:id="rId4"/>
    <p:sldId id="258" r:id="rId5"/>
    <p:sldId id="272" r:id="rId6"/>
    <p:sldId id="300" r:id="rId7"/>
    <p:sldId id="257" r:id="rId8"/>
    <p:sldId id="259" r:id="rId9"/>
    <p:sldId id="261" r:id="rId10"/>
    <p:sldId id="262" r:id="rId11"/>
    <p:sldId id="264" r:id="rId12"/>
    <p:sldId id="267" r:id="rId13"/>
    <p:sldId id="265" r:id="rId14"/>
    <p:sldId id="303" r:id="rId15"/>
    <p:sldId id="263" r:id="rId16"/>
    <p:sldId id="304" r:id="rId17"/>
    <p:sldId id="260" r:id="rId18"/>
    <p:sldId id="266" r:id="rId19"/>
    <p:sldId id="305" r:id="rId20"/>
    <p:sldId id="294" r:id="rId21"/>
    <p:sldId id="293" r:id="rId22"/>
    <p:sldId id="292" r:id="rId23"/>
    <p:sldId id="285" r:id="rId24"/>
    <p:sldId id="289" r:id="rId25"/>
    <p:sldId id="291" r:id="rId26"/>
    <p:sldId id="306" r:id="rId27"/>
    <p:sldId id="273" r:id="rId28"/>
    <p:sldId id="274" r:id="rId29"/>
    <p:sldId id="277" r:id="rId30"/>
    <p:sldId id="268" r:id="rId31"/>
    <p:sldId id="278" r:id="rId32"/>
    <p:sldId id="275" r:id="rId33"/>
    <p:sldId id="279" r:id="rId34"/>
    <p:sldId id="276" r:id="rId35"/>
    <p:sldId id="295" r:id="rId36"/>
    <p:sldId id="296" r:id="rId37"/>
    <p:sldId id="281" r:id="rId38"/>
    <p:sldId id="280" r:id="rId39"/>
    <p:sldId id="282" r:id="rId40"/>
    <p:sldId id="283" r:id="rId41"/>
    <p:sldId id="284" r:id="rId42"/>
    <p:sldId id="302" r:id="rId43"/>
    <p:sldId id="309" r:id="rId44"/>
    <p:sldId id="307" r:id="rId45"/>
    <p:sldId id="310" r:id="rId46"/>
    <p:sldId id="312" r:id="rId47"/>
    <p:sldId id="311" r:id="rId48"/>
    <p:sldId id="298" r:id="rId49"/>
    <p:sldId id="308" r:id="rId50"/>
    <p:sldId id="313" r:id="rId51"/>
    <p:sldId id="299"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EF4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72" d="100"/>
          <a:sy n="72"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4AE07-86BA-4EDC-94F6-D130DE35D91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9E54E9-71FF-49A9-B5D0-7448334036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5145B1F-AF1C-459E-9DC1-8DC0CFB7E791}"/>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2184FA20-1198-46DA-A924-5BA3B4A2DB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6A7E04-E958-4E1A-8D64-4C47BCC9575C}"/>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378329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5D33E-7C0F-4BEF-A1AD-886143586E0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3A384E6-2FF1-4C31-98C7-B3D275E1269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BAA005-8848-4A74-A838-257DFB8786C0}"/>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A5C167EA-9B87-4E70-A167-CF731B5168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BDB5E8-A521-4E20-96CF-77D28891474F}"/>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117730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1BC65AB-B7FE-48C5-9ED0-3372BC7ED8D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AB67006-EA07-4EC0-8EDB-D64A88B8C02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8A08CA-2C85-4644-A34D-20CE3BA2B17D}"/>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8AF94789-6F55-4E8D-8C47-B4FD6E3E59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2C68ED-305A-437B-8FEF-F0A5B2320160}"/>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142906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6280C-FF00-4CE4-A0E2-5E98F9FA46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BC6EC7-CD0A-4F1B-8534-D5E4F327413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884FE9-E2C0-4835-968C-3936AD171FAA}"/>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30D5B75E-AFD0-4464-ACAE-97594C67D2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1EFD15-596D-4572-B9F3-11812E660EC6}"/>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275596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F9E2E-C8E8-4868-ACB7-6D1704C903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2EB7B39-9B4B-416F-BD12-1B813672C2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B62C4AB-68D1-4E0E-931F-6D57F5677782}"/>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C12318EA-7BA1-404B-9770-66B1ACF20B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823461-8876-4BA8-94F6-0B1E105AB24D}"/>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406029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55ACEF-555C-4755-8F93-5EAB10EFCE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11C3CD-6D17-48F9-81C3-C1F112B4749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26383E5-35F6-4E55-8AAB-6E87117F7CE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B71265D-CC1F-47C8-B433-93938498FEFE}"/>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6" name="Espace réservé du pied de page 5">
            <a:extLst>
              <a:ext uri="{FF2B5EF4-FFF2-40B4-BE49-F238E27FC236}">
                <a16:creationId xmlns:a16="http://schemas.microsoft.com/office/drawing/2014/main" id="{746DEE7A-4739-47FD-9AA2-A902F570C1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F0DFA8-EB86-4775-AD68-406CFE8C24DB}"/>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146019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195773-B305-4004-8140-1044339EFB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5EAD65A-F136-4D6E-B3E5-8FF87ED9F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4006BB0-E4D6-4BEB-B0F0-AA8DF20C1CB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F32059-914D-473C-9B93-526B17105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4135DAE-5F72-40AD-84FE-C100738B470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A87F72-F83C-4668-ADAC-29D1B540584D}"/>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8" name="Espace réservé du pied de page 7">
            <a:extLst>
              <a:ext uri="{FF2B5EF4-FFF2-40B4-BE49-F238E27FC236}">
                <a16:creationId xmlns:a16="http://schemas.microsoft.com/office/drawing/2014/main" id="{E587222C-19BF-4204-8491-52682FF56E2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1EA8FF0-EB86-4F49-BC83-796358FD4061}"/>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24936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60A57-9CB7-4077-A445-1110AF2CBC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5A31580-0290-4A63-9792-A85B88767A44}"/>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4" name="Espace réservé du pied de page 3">
            <a:extLst>
              <a:ext uri="{FF2B5EF4-FFF2-40B4-BE49-F238E27FC236}">
                <a16:creationId xmlns:a16="http://schemas.microsoft.com/office/drawing/2014/main" id="{E96F1CA8-CCB6-4B2E-B492-712A730CA79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F4B393A-81A4-4D35-AB27-63D8B8831563}"/>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155467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5AD196-DC65-420B-B872-820F3D4F5BE8}"/>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3" name="Espace réservé du pied de page 2">
            <a:extLst>
              <a:ext uri="{FF2B5EF4-FFF2-40B4-BE49-F238E27FC236}">
                <a16:creationId xmlns:a16="http://schemas.microsoft.com/office/drawing/2014/main" id="{97607747-D6B9-4FAF-B99E-AD44514AD0B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A519839-CFA4-415E-A89B-1962BCC48070}"/>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91255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F9EB6-C67C-43F7-95C0-DF9D60D1A6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F382210-2129-4FDF-9DF1-FB981739E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A30EA35-A56C-4BBF-864C-FBF93F89C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750E3B9-4A9F-4B62-A471-476F3993DDB0}"/>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6" name="Espace réservé du pied de page 5">
            <a:extLst>
              <a:ext uri="{FF2B5EF4-FFF2-40B4-BE49-F238E27FC236}">
                <a16:creationId xmlns:a16="http://schemas.microsoft.com/office/drawing/2014/main" id="{37AA41B2-DD6B-4D65-984C-A21C2C400F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988757-F995-496A-998D-7BBFDBD41596}"/>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376731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27940-55CE-403E-ACB4-5BF9C04F88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6742C13-55D7-4317-93DD-5E9D51F93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2285F72-96FD-49F2-9FC4-2E1D37BFF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847747B-1B44-4E94-AB9A-584C01076322}"/>
              </a:ext>
            </a:extLst>
          </p:cNvPr>
          <p:cNvSpPr>
            <a:spLocks noGrp="1"/>
          </p:cNvSpPr>
          <p:nvPr>
            <p:ph type="dt" sz="half" idx="10"/>
          </p:nvPr>
        </p:nvSpPr>
        <p:spPr/>
        <p:txBody>
          <a:bodyPr/>
          <a:lstStyle/>
          <a:p>
            <a:fld id="{24720DCC-A4E9-4B03-9785-79B64EEA6414}" type="datetimeFigureOut">
              <a:rPr lang="fr-FR" smtClean="0"/>
              <a:t>18/01/2026</a:t>
            </a:fld>
            <a:endParaRPr lang="fr-FR"/>
          </a:p>
        </p:txBody>
      </p:sp>
      <p:sp>
        <p:nvSpPr>
          <p:cNvPr id="6" name="Espace réservé du pied de page 5">
            <a:extLst>
              <a:ext uri="{FF2B5EF4-FFF2-40B4-BE49-F238E27FC236}">
                <a16:creationId xmlns:a16="http://schemas.microsoft.com/office/drawing/2014/main" id="{0B93666D-93C5-49CA-9BAD-95CA2AEFFC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D51DBB-7631-49E9-B256-01F92D7CAF96}"/>
              </a:ext>
            </a:extLst>
          </p:cNvPr>
          <p:cNvSpPr>
            <a:spLocks noGrp="1"/>
          </p:cNvSpPr>
          <p:nvPr>
            <p:ph type="sldNum" sz="quarter" idx="12"/>
          </p:nvPr>
        </p:nvSpPr>
        <p:spPr/>
        <p:txBody>
          <a:bodyPr/>
          <a:lstStyle/>
          <a:p>
            <a:fld id="{AD347CE3-8D6E-4BB4-BF63-6FC96E66F845}" type="slidenum">
              <a:rPr lang="fr-FR" smtClean="0"/>
              <a:t>‹N°›</a:t>
            </a:fld>
            <a:endParaRPr lang="fr-FR"/>
          </a:p>
        </p:txBody>
      </p:sp>
    </p:spTree>
    <p:extLst>
      <p:ext uri="{BB962C8B-B14F-4D97-AF65-F5344CB8AC3E}">
        <p14:creationId xmlns:p14="http://schemas.microsoft.com/office/powerpoint/2010/main" val="342117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549279-3923-4797-AC74-40CC4D10D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8C79B23-860A-43A0-AAC0-6835D53E6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4AA166-4E48-4E35-BFDA-43E1649B3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20DCC-A4E9-4B03-9785-79B64EEA6414}"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8E4E7CF4-11D6-4E91-B07E-8D9250487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94F6D19-E7C3-4C8F-A0B7-A4B9528DC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47CE3-8D6E-4BB4-BF63-6FC96E66F845}" type="slidenum">
              <a:rPr lang="fr-FR" smtClean="0"/>
              <a:t>‹N°›</a:t>
            </a:fld>
            <a:endParaRPr lang="fr-FR"/>
          </a:p>
        </p:txBody>
      </p:sp>
    </p:spTree>
    <p:extLst>
      <p:ext uri="{BB962C8B-B14F-4D97-AF65-F5344CB8AC3E}">
        <p14:creationId xmlns:p14="http://schemas.microsoft.com/office/powerpoint/2010/main" val="2409078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jb7R09f-8k"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youtube.com/watch?v=jOjwsKECDF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emf"/><Relationship Id="rId7" Type="http://schemas.openxmlformats.org/officeDocument/2006/relationships/image" Target="../media/image15.gi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hyperlink" Target="https://www.youtube.com/watch?v=oXgdnnkIKZ4" TargetMode="External"/><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f1SErZyhMe4"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www.youtube.com/watch?v=xIfOHrXyoJ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_CA8bVq0iA" TargetMode="External"/><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www.youtube.com/watch?v=f1SErZyhMe4" TargetMode="External"/><Relationship Id="rId13" Type="http://schemas.openxmlformats.org/officeDocument/2006/relationships/hyperlink" Target="https://www.pfeiffer-vacuum.com/fr/en/service/service-portfolio/" TargetMode="External"/><Relationship Id="rId3" Type="http://schemas.openxmlformats.org/officeDocument/2006/relationships/hyperlink" Target="https://www.youtube.com/watch?v=vKnh9dxOyhE" TargetMode="External"/><Relationship Id="rId7" Type="http://schemas.openxmlformats.org/officeDocument/2006/relationships/hyperlink" Target="https://www.youtube.com/watch?v=_-fwWrFLiyY" TargetMode="External"/><Relationship Id="rId12" Type="http://schemas.openxmlformats.org/officeDocument/2006/relationships/hyperlink" Target="https://www.youtube.com/watch?v=qvc1megcGYg" TargetMode="External"/><Relationship Id="rId2" Type="http://schemas.openxmlformats.org/officeDocument/2006/relationships/hyperlink" Target="https://www.youtube.com/watch?v=s3xulCRrjos" TargetMode="External"/><Relationship Id="rId1" Type="http://schemas.openxmlformats.org/officeDocument/2006/relationships/slideLayout" Target="../slideLayouts/slideLayout7.xml"/><Relationship Id="rId6" Type="http://schemas.openxmlformats.org/officeDocument/2006/relationships/hyperlink" Target="https://www.youtube.com/watch?v=D_jB3jrWH4A" TargetMode="External"/><Relationship Id="rId11" Type="http://schemas.openxmlformats.org/officeDocument/2006/relationships/hyperlink" Target="https://www.youtube.com/watch?v=5n7XAQEbMBM" TargetMode="External"/><Relationship Id="rId5" Type="http://schemas.openxmlformats.org/officeDocument/2006/relationships/hyperlink" Target="https://www.youtube.com/watch?v=YEHpMLEI3W0" TargetMode="External"/><Relationship Id="rId10" Type="http://schemas.openxmlformats.org/officeDocument/2006/relationships/hyperlink" Target="https://www.youtube.com/watch?v=AvcWk0yYm3M" TargetMode="External"/><Relationship Id="rId4" Type="http://schemas.openxmlformats.org/officeDocument/2006/relationships/hyperlink" Target="https://www.youtube.com/watch?v=iIIEYNS3dwo" TargetMode="External"/><Relationship Id="rId9" Type="http://schemas.openxmlformats.org/officeDocument/2006/relationships/hyperlink" Target="https://www.youtube.com/watch?v=BqBSOgZk3iA"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rtvide.cnrs.fr/"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hyperlink" Target="https://rtvide.cnrs.fr/le-reseau/sinscri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51961" y="1416204"/>
            <a:ext cx="7488076" cy="2123658"/>
          </a:xfrm>
          <a:prstGeom prst="rect">
            <a:avLst/>
          </a:prstGeom>
          <a:noFill/>
        </p:spPr>
        <p:txBody>
          <a:bodyPr wrap="none" rtlCol="0">
            <a:spAutoFit/>
          </a:bodyPr>
          <a:lstStyle/>
          <a:p>
            <a:pPr algn="ctr"/>
            <a:r>
              <a:rPr lang="fr-FR" sz="4400" b="1" i="1" dirty="0"/>
              <a:t>Formation </a:t>
            </a:r>
          </a:p>
          <a:p>
            <a:pPr algn="ctr"/>
            <a:r>
              <a:rPr lang="fr-FR" sz="4400" b="1" i="1" dirty="0"/>
              <a:t>Maintenance de pompes à vide</a:t>
            </a:r>
          </a:p>
          <a:p>
            <a:pPr algn="ctr"/>
            <a:r>
              <a:rPr lang="fr-FR" sz="4400" b="1" i="1" dirty="0"/>
              <a:t>Partie théorique</a:t>
            </a:r>
          </a:p>
        </p:txBody>
      </p:sp>
      <p:sp>
        <p:nvSpPr>
          <p:cNvPr id="4" name="ZoneTexte 3"/>
          <p:cNvSpPr txBox="1"/>
          <p:nvPr/>
        </p:nvSpPr>
        <p:spPr>
          <a:xfrm>
            <a:off x="3603778" y="5393995"/>
            <a:ext cx="4984441" cy="369332"/>
          </a:xfrm>
          <a:prstGeom prst="rect">
            <a:avLst/>
          </a:prstGeom>
          <a:noFill/>
        </p:spPr>
        <p:txBody>
          <a:bodyPr wrap="none" rtlCol="0">
            <a:spAutoFit/>
          </a:bodyPr>
          <a:lstStyle/>
          <a:p>
            <a:r>
              <a:rPr lang="fr-FR" dirty="0"/>
              <a:t>Pascal </a:t>
            </a:r>
            <a:r>
              <a:rPr lang="fr-FR" dirty="0" err="1"/>
              <a:t>Morfin</a:t>
            </a:r>
            <a:r>
              <a:rPr lang="fr-FR" dirty="0"/>
              <a:t>, Virginie </a:t>
            </a:r>
            <a:r>
              <a:rPr lang="fr-FR" dirty="0" err="1"/>
              <a:t>Speisser</a:t>
            </a:r>
            <a:r>
              <a:rPr lang="fr-FR" dirty="0"/>
              <a:t> et Sébastien Steydli</a:t>
            </a:r>
          </a:p>
        </p:txBody>
      </p:sp>
      <p:sp>
        <p:nvSpPr>
          <p:cNvPr id="7" name="ZoneTexte 6">
            <a:extLst>
              <a:ext uri="{FF2B5EF4-FFF2-40B4-BE49-F238E27FC236}">
                <a16:creationId xmlns:a16="http://schemas.microsoft.com/office/drawing/2014/main" id="{4430B4CB-BE27-4B6F-AEEE-33A097EFE60E}"/>
              </a:ext>
            </a:extLst>
          </p:cNvPr>
          <p:cNvSpPr txBox="1"/>
          <p:nvPr/>
        </p:nvSpPr>
        <p:spPr>
          <a:xfrm>
            <a:off x="4447794" y="4200354"/>
            <a:ext cx="3296415" cy="523220"/>
          </a:xfrm>
          <a:prstGeom prst="rect">
            <a:avLst/>
          </a:prstGeom>
          <a:noFill/>
        </p:spPr>
        <p:txBody>
          <a:bodyPr wrap="none" rtlCol="0">
            <a:spAutoFit/>
          </a:bodyPr>
          <a:lstStyle/>
          <a:p>
            <a:pPr algn="ctr"/>
            <a:r>
              <a:rPr lang="fr-FR" sz="2800" b="1" i="1" dirty="0"/>
              <a:t>19 et 20 janvier 2026</a:t>
            </a:r>
          </a:p>
        </p:txBody>
      </p:sp>
      <p:pic>
        <p:nvPicPr>
          <p:cNvPr id="10" name="Image 9">
            <a:extLst>
              <a:ext uri="{FF2B5EF4-FFF2-40B4-BE49-F238E27FC236}">
                <a16:creationId xmlns:a16="http://schemas.microsoft.com/office/drawing/2014/main" id="{B33B32ED-F68A-478D-9772-FDDC9349C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844" y="5982074"/>
            <a:ext cx="923875" cy="314118"/>
          </a:xfrm>
          <a:prstGeom prst="rect">
            <a:avLst/>
          </a:prstGeom>
        </p:spPr>
      </p:pic>
      <p:pic>
        <p:nvPicPr>
          <p:cNvPr id="11" name="Image 10">
            <a:extLst>
              <a:ext uri="{FF2B5EF4-FFF2-40B4-BE49-F238E27FC236}">
                <a16:creationId xmlns:a16="http://schemas.microsoft.com/office/drawing/2014/main" id="{6BCA5D67-4959-47C4-8CA2-D262EBAB6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85" y="382285"/>
            <a:ext cx="1861876" cy="746854"/>
          </a:xfrm>
          <a:prstGeom prst="rect">
            <a:avLst/>
          </a:prstGeom>
        </p:spPr>
      </p:pic>
      <p:pic>
        <p:nvPicPr>
          <p:cNvPr id="2" name="Image 1">
            <a:extLst>
              <a:ext uri="{FF2B5EF4-FFF2-40B4-BE49-F238E27FC236}">
                <a16:creationId xmlns:a16="http://schemas.microsoft.com/office/drawing/2014/main" id="{3E11ED20-EBA3-4204-955A-CC6F2959E1F0}"/>
              </a:ext>
            </a:extLst>
          </p:cNvPr>
          <p:cNvPicPr>
            <a:picLocks noChangeAspect="1"/>
          </p:cNvPicPr>
          <p:nvPr/>
        </p:nvPicPr>
        <p:blipFill>
          <a:blip r:embed="rId4"/>
          <a:stretch>
            <a:fillRect/>
          </a:stretch>
        </p:blipFill>
        <p:spPr>
          <a:xfrm>
            <a:off x="5563656" y="5763327"/>
            <a:ext cx="702308" cy="724842"/>
          </a:xfrm>
          <a:prstGeom prst="rect">
            <a:avLst/>
          </a:prstGeom>
        </p:spPr>
      </p:pic>
      <p:pic>
        <p:nvPicPr>
          <p:cNvPr id="9" name="Image 8">
            <a:extLst>
              <a:ext uri="{FF2B5EF4-FFF2-40B4-BE49-F238E27FC236}">
                <a16:creationId xmlns:a16="http://schemas.microsoft.com/office/drawing/2014/main" id="{3681342E-97DE-491C-9762-7436EE783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1728" y="98195"/>
            <a:ext cx="1069835" cy="1069835"/>
          </a:xfrm>
          <a:prstGeom prst="rect">
            <a:avLst/>
          </a:prstGeom>
        </p:spPr>
      </p:pic>
      <p:pic>
        <p:nvPicPr>
          <p:cNvPr id="13" name="Image 12">
            <a:extLst>
              <a:ext uri="{FF2B5EF4-FFF2-40B4-BE49-F238E27FC236}">
                <a16:creationId xmlns:a16="http://schemas.microsoft.com/office/drawing/2014/main" id="{AB4C1F28-DD90-4CDB-994D-A3B5E98F5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059" y="5786923"/>
            <a:ext cx="704419" cy="704419"/>
          </a:xfrm>
          <a:prstGeom prst="rect">
            <a:avLst/>
          </a:prstGeom>
        </p:spPr>
      </p:pic>
    </p:spTree>
    <p:extLst>
      <p:ext uri="{BB962C8B-B14F-4D97-AF65-F5344CB8AC3E}">
        <p14:creationId xmlns:p14="http://schemas.microsoft.com/office/powerpoint/2010/main" val="194089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A99F63E-5291-4268-B1F6-B340DE5AB0AA}"/>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volumétrique : principe</a:t>
            </a:r>
          </a:p>
        </p:txBody>
      </p:sp>
      <p:grpSp>
        <p:nvGrpSpPr>
          <p:cNvPr id="153" name="Groupe 152">
            <a:extLst>
              <a:ext uri="{FF2B5EF4-FFF2-40B4-BE49-F238E27FC236}">
                <a16:creationId xmlns:a16="http://schemas.microsoft.com/office/drawing/2014/main" id="{3B230138-0838-4ECC-8659-A775615DFBF4}"/>
              </a:ext>
            </a:extLst>
          </p:cNvPr>
          <p:cNvGrpSpPr/>
          <p:nvPr/>
        </p:nvGrpSpPr>
        <p:grpSpPr>
          <a:xfrm>
            <a:off x="7073997" y="276226"/>
            <a:ext cx="3870228" cy="3550873"/>
            <a:chOff x="7073997" y="276226"/>
            <a:chExt cx="3870228" cy="3550873"/>
          </a:xfrm>
        </p:grpSpPr>
        <p:sp>
          <p:nvSpPr>
            <p:cNvPr id="4" name="Rectangle 3">
              <a:extLst>
                <a:ext uri="{FF2B5EF4-FFF2-40B4-BE49-F238E27FC236}">
                  <a16:creationId xmlns:a16="http://schemas.microsoft.com/office/drawing/2014/main" id="{47A65F7A-3F09-4969-84A3-71DE62538C80}"/>
                </a:ext>
              </a:extLst>
            </p:cNvPr>
            <p:cNvSpPr/>
            <p:nvPr/>
          </p:nvSpPr>
          <p:spPr>
            <a:xfrm>
              <a:off x="7073997" y="276226"/>
              <a:ext cx="3870228" cy="355087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746ABB7C-B3EA-4EE5-BCF1-F93A2CBB7623}"/>
                </a:ext>
              </a:extLst>
            </p:cNvPr>
            <p:cNvSpPr/>
            <p:nvPr/>
          </p:nvSpPr>
          <p:spPr>
            <a:xfrm>
              <a:off x="7254854" y="859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E935D48B-3FA9-4D4A-900C-E07A6FD9C706}"/>
                </a:ext>
              </a:extLst>
            </p:cNvPr>
            <p:cNvSpPr/>
            <p:nvPr/>
          </p:nvSpPr>
          <p:spPr>
            <a:xfrm>
              <a:off x="8969360" y="108217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31D37C64-7BE6-45F7-A533-AD91A24BF9CA}"/>
                </a:ext>
              </a:extLst>
            </p:cNvPr>
            <p:cNvSpPr/>
            <p:nvPr/>
          </p:nvSpPr>
          <p:spPr>
            <a:xfrm>
              <a:off x="9623386" y="5734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9695080-CDB7-4362-B861-5574368483BE}"/>
                </a:ext>
              </a:extLst>
            </p:cNvPr>
            <p:cNvSpPr/>
            <p:nvPr/>
          </p:nvSpPr>
          <p:spPr>
            <a:xfrm>
              <a:off x="7712054" y="1316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F9172F84-9C86-476C-8F9F-FBF4021DC4F2}"/>
                </a:ext>
              </a:extLst>
            </p:cNvPr>
            <p:cNvSpPr/>
            <p:nvPr/>
          </p:nvSpPr>
          <p:spPr>
            <a:xfrm>
              <a:off x="8013664" y="4515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1340E943-9A0B-4CE8-BA62-02F19517EB8C}"/>
                </a:ext>
              </a:extLst>
            </p:cNvPr>
            <p:cNvSpPr/>
            <p:nvPr/>
          </p:nvSpPr>
          <p:spPr>
            <a:xfrm>
              <a:off x="8016854" y="1621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ACB1588-6E8F-4D1F-85BA-9410191772C8}"/>
                </a:ext>
              </a:extLst>
            </p:cNvPr>
            <p:cNvSpPr/>
            <p:nvPr/>
          </p:nvSpPr>
          <p:spPr>
            <a:xfrm>
              <a:off x="9445601" y="1278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FB187721-59F0-4164-8106-55DC69D4745B}"/>
                </a:ext>
              </a:extLst>
            </p:cNvPr>
            <p:cNvSpPr/>
            <p:nvPr/>
          </p:nvSpPr>
          <p:spPr>
            <a:xfrm>
              <a:off x="10636223" y="15259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8310332-BE86-448A-B004-08ADFD7F3D9A}"/>
                </a:ext>
              </a:extLst>
            </p:cNvPr>
            <p:cNvSpPr/>
            <p:nvPr/>
          </p:nvSpPr>
          <p:spPr>
            <a:xfrm>
              <a:off x="8474054" y="2078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C1BCADFD-60D5-4D20-B7E2-FAE07FD88770}"/>
                </a:ext>
              </a:extLst>
            </p:cNvPr>
            <p:cNvSpPr/>
            <p:nvPr/>
          </p:nvSpPr>
          <p:spPr>
            <a:xfrm>
              <a:off x="8829606" y="4439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1C5F31B-CCE3-443A-82AB-945A9235D620}"/>
                </a:ext>
              </a:extLst>
            </p:cNvPr>
            <p:cNvSpPr/>
            <p:nvPr/>
          </p:nvSpPr>
          <p:spPr>
            <a:xfrm>
              <a:off x="8778854" y="2383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22CCC4A4-34FF-4FCE-8026-C869B5B4DFBA}"/>
                </a:ext>
              </a:extLst>
            </p:cNvPr>
            <p:cNvSpPr/>
            <p:nvPr/>
          </p:nvSpPr>
          <p:spPr>
            <a:xfrm>
              <a:off x="9959954" y="9163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FD9FC580-E477-4BEF-8312-2220F6168002}"/>
                </a:ext>
              </a:extLst>
            </p:cNvPr>
            <p:cNvSpPr/>
            <p:nvPr/>
          </p:nvSpPr>
          <p:spPr>
            <a:xfrm>
              <a:off x="9083654" y="2688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0776A12D-BB28-4393-B9D0-4DFC2FD39B64}"/>
                </a:ext>
              </a:extLst>
            </p:cNvPr>
            <p:cNvSpPr/>
            <p:nvPr/>
          </p:nvSpPr>
          <p:spPr>
            <a:xfrm>
              <a:off x="10502879" y="11259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4CB00160-0242-45C6-84C3-4F9FD2D37AB6}"/>
                </a:ext>
              </a:extLst>
            </p:cNvPr>
            <p:cNvSpPr/>
            <p:nvPr/>
          </p:nvSpPr>
          <p:spPr>
            <a:xfrm>
              <a:off x="9388454" y="2992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E1308181-BF8F-4848-B8EE-350C4B691B1A}"/>
                </a:ext>
              </a:extLst>
            </p:cNvPr>
            <p:cNvSpPr/>
            <p:nvPr/>
          </p:nvSpPr>
          <p:spPr>
            <a:xfrm>
              <a:off x="10255232" y="5087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2E14450-2A74-48BA-B491-1F3C29BBBA9C}"/>
                </a:ext>
              </a:extLst>
            </p:cNvPr>
            <p:cNvSpPr/>
            <p:nvPr/>
          </p:nvSpPr>
          <p:spPr>
            <a:xfrm>
              <a:off x="9135977" y="727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7D36BFA1-D074-4065-9D47-8597686A198A}"/>
                </a:ext>
              </a:extLst>
            </p:cNvPr>
            <p:cNvSpPr/>
            <p:nvPr/>
          </p:nvSpPr>
          <p:spPr>
            <a:xfrm>
              <a:off x="7350107" y="1583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7C497DEE-124E-451F-BDF5-DA88F24D2D56}"/>
                </a:ext>
              </a:extLst>
            </p:cNvPr>
            <p:cNvSpPr/>
            <p:nvPr/>
          </p:nvSpPr>
          <p:spPr>
            <a:xfrm>
              <a:off x="10521929" y="243277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A0C1F29B-654D-4C90-91A8-E8FC057E4F94}"/>
                </a:ext>
              </a:extLst>
            </p:cNvPr>
            <p:cNvSpPr/>
            <p:nvPr/>
          </p:nvSpPr>
          <p:spPr>
            <a:xfrm>
              <a:off x="10144063" y="17164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3161B987-3C60-4506-9F89-66D11D02CDAC}"/>
                </a:ext>
              </a:extLst>
            </p:cNvPr>
            <p:cNvSpPr/>
            <p:nvPr/>
          </p:nvSpPr>
          <p:spPr>
            <a:xfrm>
              <a:off x="7807307" y="2040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1888681-37D8-44D2-B88F-D1A69264856F}"/>
                </a:ext>
              </a:extLst>
            </p:cNvPr>
            <p:cNvSpPr/>
            <p:nvPr/>
          </p:nvSpPr>
          <p:spPr>
            <a:xfrm>
              <a:off x="9639225" y="17821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E99FD3F6-4641-4F34-B416-C4A2C2B1713E}"/>
                </a:ext>
              </a:extLst>
            </p:cNvPr>
            <p:cNvSpPr/>
            <p:nvPr/>
          </p:nvSpPr>
          <p:spPr>
            <a:xfrm>
              <a:off x="8648568" y="68774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7544A7C9-29ED-42B8-AA79-ECAC9140FDA6}"/>
                </a:ext>
              </a:extLst>
            </p:cNvPr>
            <p:cNvSpPr/>
            <p:nvPr/>
          </p:nvSpPr>
          <p:spPr>
            <a:xfrm>
              <a:off x="10207545" y="262327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5D7C28A0-508E-4F5A-B521-32FCCB5BE45A}"/>
                </a:ext>
              </a:extLst>
            </p:cNvPr>
            <p:cNvSpPr/>
            <p:nvPr/>
          </p:nvSpPr>
          <p:spPr>
            <a:xfrm>
              <a:off x="10194881" y="13373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075E139F-672F-4742-96BE-A90738126A7E}"/>
                </a:ext>
              </a:extLst>
            </p:cNvPr>
            <p:cNvSpPr/>
            <p:nvPr/>
          </p:nvSpPr>
          <p:spPr>
            <a:xfrm>
              <a:off x="8569307" y="2802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53EAA2CD-B65F-4039-B070-2510B3D742D9}"/>
                </a:ext>
              </a:extLst>
            </p:cNvPr>
            <p:cNvSpPr/>
            <p:nvPr/>
          </p:nvSpPr>
          <p:spPr>
            <a:xfrm>
              <a:off x="7223083" y="20212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1E09AF8A-4C72-4D2C-887C-6D9AC50E2F80}"/>
                </a:ext>
              </a:extLst>
            </p:cNvPr>
            <p:cNvSpPr/>
            <p:nvPr/>
          </p:nvSpPr>
          <p:spPr>
            <a:xfrm>
              <a:off x="10464719" y="31318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7F1F63D5-CB1E-48EB-8403-A93E65348BDF}"/>
                </a:ext>
              </a:extLst>
            </p:cNvPr>
            <p:cNvSpPr/>
            <p:nvPr/>
          </p:nvSpPr>
          <p:spPr>
            <a:xfrm>
              <a:off x="7832683" y="26308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174D0CA7-444D-4A15-B20E-9F8E693D976E}"/>
                </a:ext>
              </a:extLst>
            </p:cNvPr>
            <p:cNvSpPr/>
            <p:nvPr/>
          </p:nvSpPr>
          <p:spPr>
            <a:xfrm>
              <a:off x="8137483" y="2935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E7E1C3B2-A4B0-4F35-A85D-7CD29F3E9028}"/>
                </a:ext>
              </a:extLst>
            </p:cNvPr>
            <p:cNvSpPr/>
            <p:nvPr/>
          </p:nvSpPr>
          <p:spPr>
            <a:xfrm>
              <a:off x="8594683" y="33928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BD2D2692-0F50-4161-B49C-B343745B2AF9}"/>
                </a:ext>
              </a:extLst>
            </p:cNvPr>
            <p:cNvSpPr/>
            <p:nvPr/>
          </p:nvSpPr>
          <p:spPr>
            <a:xfrm>
              <a:off x="9061408" y="3221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B272181F-50E4-453D-8A57-D01ACE50DB9A}"/>
                </a:ext>
              </a:extLst>
            </p:cNvPr>
            <p:cNvSpPr/>
            <p:nvPr/>
          </p:nvSpPr>
          <p:spPr>
            <a:xfrm>
              <a:off x="10017104" y="15259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9C6371CE-D539-440E-A94F-509BD1EAC5F9}"/>
                </a:ext>
              </a:extLst>
            </p:cNvPr>
            <p:cNvSpPr/>
            <p:nvPr/>
          </p:nvSpPr>
          <p:spPr>
            <a:xfrm>
              <a:off x="10321904" y="18307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164C60F6-3779-4F47-93D6-84E5991BFB81}"/>
                </a:ext>
              </a:extLst>
            </p:cNvPr>
            <p:cNvSpPr/>
            <p:nvPr/>
          </p:nvSpPr>
          <p:spPr>
            <a:xfrm>
              <a:off x="10626704" y="21355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F97C2969-1E7A-4FDA-93DD-0DE5BEFB25B0}"/>
                </a:ext>
              </a:extLst>
            </p:cNvPr>
            <p:cNvSpPr/>
            <p:nvPr/>
          </p:nvSpPr>
          <p:spPr>
            <a:xfrm>
              <a:off x="9807557" y="19450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47579C58-6E11-4D6C-AE2F-D5F0CA69A58C}"/>
                </a:ext>
              </a:extLst>
            </p:cNvPr>
            <p:cNvSpPr/>
            <p:nvPr/>
          </p:nvSpPr>
          <p:spPr>
            <a:xfrm>
              <a:off x="9070933" y="1773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A89D0242-40FB-4BC9-8393-D43570DD34F0}"/>
                </a:ext>
              </a:extLst>
            </p:cNvPr>
            <p:cNvSpPr/>
            <p:nvPr/>
          </p:nvSpPr>
          <p:spPr>
            <a:xfrm>
              <a:off x="9375733" y="2078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DBC82D96-C1A5-4B69-86E3-44D1B3316B20}"/>
                </a:ext>
              </a:extLst>
            </p:cNvPr>
            <p:cNvSpPr/>
            <p:nvPr/>
          </p:nvSpPr>
          <p:spPr>
            <a:xfrm>
              <a:off x="9832933" y="2535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FA34D1AD-238D-4017-9311-17E47680FB5A}"/>
                </a:ext>
              </a:extLst>
            </p:cNvPr>
            <p:cNvSpPr/>
            <p:nvPr/>
          </p:nvSpPr>
          <p:spPr>
            <a:xfrm>
              <a:off x="10137733" y="2840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6E61B04F-0C6A-4DE9-8DAD-E84C0930D587}"/>
                </a:ext>
              </a:extLst>
            </p:cNvPr>
            <p:cNvSpPr/>
            <p:nvPr/>
          </p:nvSpPr>
          <p:spPr>
            <a:xfrm>
              <a:off x="8505825" y="31833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BB78CC28-5C8C-4CD0-BC75-BCECD086A2FA}"/>
                </a:ext>
              </a:extLst>
            </p:cNvPr>
            <p:cNvSpPr/>
            <p:nvPr/>
          </p:nvSpPr>
          <p:spPr>
            <a:xfrm>
              <a:off x="8810625" y="3488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56315B99-5E8F-4E52-A0BF-A170B7675C72}"/>
                </a:ext>
              </a:extLst>
            </p:cNvPr>
            <p:cNvSpPr/>
            <p:nvPr/>
          </p:nvSpPr>
          <p:spPr>
            <a:xfrm>
              <a:off x="8143878" y="3450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11BD3F8-6C22-4EE7-84F7-CF0C86834177}"/>
                </a:ext>
              </a:extLst>
            </p:cNvPr>
            <p:cNvSpPr/>
            <p:nvPr/>
          </p:nvSpPr>
          <p:spPr>
            <a:xfrm>
              <a:off x="7407254" y="3278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3DB339D0-C5FE-4C25-A76E-F5BC8178996E}"/>
                </a:ext>
              </a:extLst>
            </p:cNvPr>
            <p:cNvSpPr/>
            <p:nvPr/>
          </p:nvSpPr>
          <p:spPr>
            <a:xfrm>
              <a:off x="7712054" y="3583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D766B25D-BD55-4F0E-8772-1A6FD6D9C57D}"/>
                </a:ext>
              </a:extLst>
            </p:cNvPr>
            <p:cNvSpPr/>
            <p:nvPr/>
          </p:nvSpPr>
          <p:spPr>
            <a:xfrm>
              <a:off x="8331125" y="10108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a:extLst>
                <a:ext uri="{FF2B5EF4-FFF2-40B4-BE49-F238E27FC236}">
                  <a16:creationId xmlns:a16="http://schemas.microsoft.com/office/drawing/2014/main" id="{498B71C6-92B9-492B-82F9-6D81FD939048}"/>
                </a:ext>
              </a:extLst>
            </p:cNvPr>
            <p:cNvSpPr/>
            <p:nvPr/>
          </p:nvSpPr>
          <p:spPr>
            <a:xfrm>
              <a:off x="8788325" y="14680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BAFE3216-62D1-4E67-83BB-63BC26123484}"/>
                </a:ext>
              </a:extLst>
            </p:cNvPr>
            <p:cNvSpPr/>
            <p:nvPr/>
          </p:nvSpPr>
          <p:spPr>
            <a:xfrm>
              <a:off x="7359578" y="667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19B20D1D-713C-4F52-AA8A-795B46BE8913}"/>
                </a:ext>
              </a:extLst>
            </p:cNvPr>
            <p:cNvSpPr/>
            <p:nvPr/>
          </p:nvSpPr>
          <p:spPr>
            <a:xfrm>
              <a:off x="7248405" y="112710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C50FD189-2211-4288-9F50-DF851C2484A5}"/>
                </a:ext>
              </a:extLst>
            </p:cNvPr>
            <p:cNvSpPr/>
            <p:nvPr/>
          </p:nvSpPr>
          <p:spPr>
            <a:xfrm>
              <a:off x="7816778" y="11251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CFE5B971-6465-4631-9D19-C43FFD1E0408}"/>
                </a:ext>
              </a:extLst>
            </p:cNvPr>
            <p:cNvSpPr/>
            <p:nvPr/>
          </p:nvSpPr>
          <p:spPr>
            <a:xfrm>
              <a:off x="7940505" y="6222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91AEB6A0-02CF-4566-8BB1-45069D25B91A}"/>
                </a:ext>
              </a:extLst>
            </p:cNvPr>
            <p:cNvSpPr/>
            <p:nvPr/>
          </p:nvSpPr>
          <p:spPr>
            <a:xfrm>
              <a:off x="8426378" y="1734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a:extLst>
                <a:ext uri="{FF2B5EF4-FFF2-40B4-BE49-F238E27FC236}">
                  <a16:creationId xmlns:a16="http://schemas.microsoft.com/office/drawing/2014/main" id="{BBFD8882-C7C6-4BDD-AC58-91CB0FEADB04}"/>
                </a:ext>
              </a:extLst>
            </p:cNvPr>
            <p:cNvSpPr/>
            <p:nvPr/>
          </p:nvSpPr>
          <p:spPr>
            <a:xfrm>
              <a:off x="8883578" y="2191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415B2F90-CACE-4FE0-8328-5C45B59EF6A6}"/>
                </a:ext>
              </a:extLst>
            </p:cNvPr>
            <p:cNvSpPr/>
            <p:nvPr/>
          </p:nvSpPr>
          <p:spPr>
            <a:xfrm>
              <a:off x="7689754" y="15633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a:extLst>
                <a:ext uri="{FF2B5EF4-FFF2-40B4-BE49-F238E27FC236}">
                  <a16:creationId xmlns:a16="http://schemas.microsoft.com/office/drawing/2014/main" id="{D52D6665-EFCC-4474-8C51-E530302D5E94}"/>
                </a:ext>
              </a:extLst>
            </p:cNvPr>
            <p:cNvSpPr/>
            <p:nvPr/>
          </p:nvSpPr>
          <p:spPr>
            <a:xfrm>
              <a:off x="7994554" y="18681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a:extLst>
                <a:ext uri="{FF2B5EF4-FFF2-40B4-BE49-F238E27FC236}">
                  <a16:creationId xmlns:a16="http://schemas.microsoft.com/office/drawing/2014/main" id="{2AF7AF76-A6D6-4B55-AE3C-3B4CEB11785F}"/>
                </a:ext>
              </a:extLst>
            </p:cNvPr>
            <p:cNvSpPr/>
            <p:nvPr/>
          </p:nvSpPr>
          <p:spPr>
            <a:xfrm>
              <a:off x="8299354" y="21729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ED0A4DBE-2B90-4B21-BF97-91CDE9F00A2D}"/>
                </a:ext>
              </a:extLst>
            </p:cNvPr>
            <p:cNvSpPr/>
            <p:nvPr/>
          </p:nvSpPr>
          <p:spPr>
            <a:xfrm>
              <a:off x="9926522" y="31071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a:extLst>
                <a:ext uri="{FF2B5EF4-FFF2-40B4-BE49-F238E27FC236}">
                  <a16:creationId xmlns:a16="http://schemas.microsoft.com/office/drawing/2014/main" id="{3CCE8D06-6074-4A1B-AE50-164B37EA710E}"/>
                </a:ext>
              </a:extLst>
            </p:cNvPr>
            <p:cNvSpPr/>
            <p:nvPr/>
          </p:nvSpPr>
          <p:spPr>
            <a:xfrm>
              <a:off x="10383722" y="35643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B89FD8CD-ABF9-4192-BC0A-8F344A8B7D4E}"/>
                </a:ext>
              </a:extLst>
            </p:cNvPr>
            <p:cNvSpPr/>
            <p:nvPr/>
          </p:nvSpPr>
          <p:spPr>
            <a:xfrm>
              <a:off x="10294864" y="33547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606543AF-2EA0-4F8D-B085-A64797835706}"/>
                </a:ext>
              </a:extLst>
            </p:cNvPr>
            <p:cNvSpPr/>
            <p:nvPr/>
          </p:nvSpPr>
          <p:spPr>
            <a:xfrm>
              <a:off x="10599664" y="3659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248C44B2-22A5-467A-95F5-C64ED4A0F6AD}"/>
                </a:ext>
              </a:extLst>
            </p:cNvPr>
            <p:cNvSpPr/>
            <p:nvPr/>
          </p:nvSpPr>
          <p:spPr>
            <a:xfrm>
              <a:off x="9932917" y="36214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C42BEE87-51F2-4E4F-A3AC-9F893B728300}"/>
                </a:ext>
              </a:extLst>
            </p:cNvPr>
            <p:cNvSpPr/>
            <p:nvPr/>
          </p:nvSpPr>
          <p:spPr>
            <a:xfrm>
              <a:off x="9196293" y="34500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34B4E5E3-713C-4328-9AB3-29B8FF9A0D49}"/>
                </a:ext>
              </a:extLst>
            </p:cNvPr>
            <p:cNvSpPr/>
            <p:nvPr/>
          </p:nvSpPr>
          <p:spPr>
            <a:xfrm>
              <a:off x="9501093" y="33642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2573ED97-A152-4176-9769-8D0A18066DB7}"/>
                </a:ext>
              </a:extLst>
            </p:cNvPr>
            <p:cNvSpPr/>
            <p:nvPr/>
          </p:nvSpPr>
          <p:spPr>
            <a:xfrm>
              <a:off x="7321650" y="21450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384291A1-2CF2-4422-9EF1-501286C7D61A}"/>
                </a:ext>
              </a:extLst>
            </p:cNvPr>
            <p:cNvSpPr/>
            <p:nvPr/>
          </p:nvSpPr>
          <p:spPr>
            <a:xfrm>
              <a:off x="7626450" y="24498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a16="http://schemas.microsoft.com/office/drawing/2014/main" id="{A6AD4EC8-3AB0-48DA-A01D-FD841461F667}"/>
                </a:ext>
              </a:extLst>
            </p:cNvPr>
            <p:cNvSpPr/>
            <p:nvPr/>
          </p:nvSpPr>
          <p:spPr>
            <a:xfrm>
              <a:off x="7416903" y="28689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38A23BBB-3E04-4F09-878B-E57591CABD9C}"/>
                </a:ext>
              </a:extLst>
            </p:cNvPr>
            <p:cNvSpPr/>
            <p:nvPr/>
          </p:nvSpPr>
          <p:spPr>
            <a:xfrm>
              <a:off x="7442279" y="34595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a16="http://schemas.microsoft.com/office/drawing/2014/main" id="{29506C08-7866-4FA8-B87D-668AADFBC9E5}"/>
                </a:ext>
              </a:extLst>
            </p:cNvPr>
            <p:cNvSpPr/>
            <p:nvPr/>
          </p:nvSpPr>
          <p:spPr>
            <a:xfrm>
              <a:off x="7299350" y="23919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a16="http://schemas.microsoft.com/office/drawing/2014/main" id="{CCD564B7-0277-4F96-B096-1A5781898A12}"/>
                </a:ext>
              </a:extLst>
            </p:cNvPr>
            <p:cNvSpPr/>
            <p:nvPr/>
          </p:nvSpPr>
          <p:spPr>
            <a:xfrm>
              <a:off x="7604150" y="26967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521A450E-4D85-4848-BA6F-128CB6ED443F}"/>
                </a:ext>
              </a:extLst>
            </p:cNvPr>
            <p:cNvSpPr/>
            <p:nvPr/>
          </p:nvSpPr>
          <p:spPr>
            <a:xfrm>
              <a:off x="7908950" y="30015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llipse 21">
            <a:extLst>
              <a:ext uri="{FF2B5EF4-FFF2-40B4-BE49-F238E27FC236}">
                <a16:creationId xmlns:a16="http://schemas.microsoft.com/office/drawing/2014/main" id="{CFAD4A4A-A987-492F-ACC2-B50400A9C37F}"/>
              </a:ext>
            </a:extLst>
          </p:cNvPr>
          <p:cNvSpPr/>
          <p:nvPr/>
        </p:nvSpPr>
        <p:spPr>
          <a:xfrm>
            <a:off x="5322858" y="533650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C482ABDB-FD9F-44AA-97EB-CF60D80C5A7B}"/>
              </a:ext>
            </a:extLst>
          </p:cNvPr>
          <p:cNvSpPr/>
          <p:nvPr/>
        </p:nvSpPr>
        <p:spPr>
          <a:xfrm>
            <a:off x="5891231" y="533455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65906-FAA8-4299-AF56-E4E3EC4FCACD}"/>
              </a:ext>
            </a:extLst>
          </p:cNvPr>
          <p:cNvSpPr/>
          <p:nvPr/>
        </p:nvSpPr>
        <p:spPr>
          <a:xfrm>
            <a:off x="5764207" y="577270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5" name="Connecteur droit 114">
            <a:extLst>
              <a:ext uri="{FF2B5EF4-FFF2-40B4-BE49-F238E27FC236}">
                <a16:creationId xmlns:a16="http://schemas.microsoft.com/office/drawing/2014/main" id="{BA804C88-BAFE-433B-B0ED-63AF5C7557BE}"/>
              </a:ext>
            </a:extLst>
          </p:cNvPr>
          <p:cNvCxnSpPr>
            <a:cxnSpLocks/>
          </p:cNvCxnSpPr>
          <p:nvPr/>
        </p:nvCxnSpPr>
        <p:spPr>
          <a:xfrm>
            <a:off x="7464348" y="3827099"/>
            <a:ext cx="0" cy="567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2F949AE5-F4E4-4889-8E6D-A05A8C64ECFB}"/>
              </a:ext>
            </a:extLst>
          </p:cNvPr>
          <p:cNvCxnSpPr>
            <a:cxnSpLocks/>
          </p:cNvCxnSpPr>
          <p:nvPr/>
        </p:nvCxnSpPr>
        <p:spPr>
          <a:xfrm>
            <a:off x="8105594" y="3816961"/>
            <a:ext cx="0" cy="5678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646BCC28-A054-4F74-86CB-391A44C44B01}"/>
              </a:ext>
            </a:extLst>
          </p:cNvPr>
          <p:cNvSpPr/>
          <p:nvPr/>
        </p:nvSpPr>
        <p:spPr>
          <a:xfrm>
            <a:off x="4740372" y="4388332"/>
            <a:ext cx="3870228" cy="20486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a16="http://schemas.microsoft.com/office/drawing/2014/main" id="{E9DC7FE5-B7F9-4B26-A551-812348A0F571}"/>
              </a:ext>
            </a:extLst>
          </p:cNvPr>
          <p:cNvSpPr/>
          <p:nvPr/>
        </p:nvSpPr>
        <p:spPr>
          <a:xfrm>
            <a:off x="7487999" y="3785324"/>
            <a:ext cx="5904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a:extLst>
              <a:ext uri="{FF2B5EF4-FFF2-40B4-BE49-F238E27FC236}">
                <a16:creationId xmlns:a16="http://schemas.microsoft.com/office/drawing/2014/main" id="{ED4C9205-8C3B-4C1D-BE79-F2212FB84BA4}"/>
              </a:ext>
            </a:extLst>
          </p:cNvPr>
          <p:cNvSpPr/>
          <p:nvPr/>
        </p:nvSpPr>
        <p:spPr>
          <a:xfrm>
            <a:off x="4984185" y="356111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a:extLst>
              <a:ext uri="{FF2B5EF4-FFF2-40B4-BE49-F238E27FC236}">
                <a16:creationId xmlns:a16="http://schemas.microsoft.com/office/drawing/2014/main" id="{6F9BAC37-AB7F-46A5-A3C4-9CF342A359AF}"/>
              </a:ext>
            </a:extLst>
          </p:cNvPr>
          <p:cNvSpPr/>
          <p:nvPr/>
        </p:nvSpPr>
        <p:spPr>
          <a:xfrm>
            <a:off x="5002551" y="55152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a:extLst>
              <a:ext uri="{FF2B5EF4-FFF2-40B4-BE49-F238E27FC236}">
                <a16:creationId xmlns:a16="http://schemas.microsoft.com/office/drawing/2014/main" id="{B135BBE2-7D93-4B48-AC63-A058E5108066}"/>
              </a:ext>
            </a:extLst>
          </p:cNvPr>
          <p:cNvSpPr/>
          <p:nvPr/>
        </p:nvSpPr>
        <p:spPr>
          <a:xfrm>
            <a:off x="5362527" y="5627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a:extLst>
              <a:ext uri="{FF2B5EF4-FFF2-40B4-BE49-F238E27FC236}">
                <a16:creationId xmlns:a16="http://schemas.microsoft.com/office/drawing/2014/main" id="{9BE2687C-15A5-4E94-BDF9-F9C94E2D14C2}"/>
              </a:ext>
            </a:extLst>
          </p:cNvPr>
          <p:cNvSpPr/>
          <p:nvPr/>
        </p:nvSpPr>
        <p:spPr>
          <a:xfrm>
            <a:off x="4795249" y="37894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8" name="Connecteur droit 127">
            <a:extLst>
              <a:ext uri="{FF2B5EF4-FFF2-40B4-BE49-F238E27FC236}">
                <a16:creationId xmlns:a16="http://schemas.microsoft.com/office/drawing/2014/main" id="{BD000E22-4BD9-441F-9A78-53F1FF150BE8}"/>
              </a:ext>
            </a:extLst>
          </p:cNvPr>
          <p:cNvCxnSpPr>
            <a:cxnSpLocks/>
          </p:cNvCxnSpPr>
          <p:nvPr/>
        </p:nvCxnSpPr>
        <p:spPr>
          <a:xfrm>
            <a:off x="5216659" y="3657606"/>
            <a:ext cx="0" cy="7373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E27AA0AC-B24E-4943-9FA9-DD639772DEC0}"/>
              </a:ext>
            </a:extLst>
          </p:cNvPr>
          <p:cNvCxnSpPr>
            <a:cxnSpLocks/>
          </p:cNvCxnSpPr>
          <p:nvPr/>
        </p:nvCxnSpPr>
        <p:spPr>
          <a:xfrm>
            <a:off x="5854730" y="3642352"/>
            <a:ext cx="0" cy="7424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F57D9A2B-3344-4205-B751-AF27A576BC03}"/>
              </a:ext>
            </a:extLst>
          </p:cNvPr>
          <p:cNvSpPr/>
          <p:nvPr/>
        </p:nvSpPr>
        <p:spPr>
          <a:xfrm>
            <a:off x="5240310" y="3564301"/>
            <a:ext cx="590400" cy="941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a:extLst>
              <a:ext uri="{FF2B5EF4-FFF2-40B4-BE49-F238E27FC236}">
                <a16:creationId xmlns:a16="http://schemas.microsoft.com/office/drawing/2014/main" id="{F3F7302B-9F9B-436A-9CC1-CED374F98B22}"/>
              </a:ext>
            </a:extLst>
          </p:cNvPr>
          <p:cNvSpPr/>
          <p:nvPr/>
        </p:nvSpPr>
        <p:spPr>
          <a:xfrm>
            <a:off x="4991102" y="3161077"/>
            <a:ext cx="1222369" cy="32887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Soupape</a:t>
            </a:r>
          </a:p>
        </p:txBody>
      </p:sp>
      <p:cxnSp>
        <p:nvCxnSpPr>
          <p:cNvPr id="134" name="Connecteur droit 133">
            <a:extLst>
              <a:ext uri="{FF2B5EF4-FFF2-40B4-BE49-F238E27FC236}">
                <a16:creationId xmlns:a16="http://schemas.microsoft.com/office/drawing/2014/main" id="{AC0022D3-7315-41A6-A3D3-CDD6E5443C1B}"/>
              </a:ext>
            </a:extLst>
          </p:cNvPr>
          <p:cNvCxnSpPr>
            <a:cxnSpLocks/>
          </p:cNvCxnSpPr>
          <p:nvPr/>
        </p:nvCxnSpPr>
        <p:spPr>
          <a:xfrm rot="4500000">
            <a:off x="5515099" y="3345111"/>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734BCA56-637B-4064-8A21-08F4DEA0A15F}"/>
              </a:ext>
            </a:extLst>
          </p:cNvPr>
          <p:cNvCxnSpPr>
            <a:cxnSpLocks/>
          </p:cNvCxnSpPr>
          <p:nvPr/>
        </p:nvCxnSpPr>
        <p:spPr>
          <a:xfrm rot="6300000">
            <a:off x="5515222" y="3457433"/>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5FB5E1D9-30B0-4A36-892F-614A80F16C95}"/>
              </a:ext>
            </a:extLst>
          </p:cNvPr>
          <p:cNvCxnSpPr>
            <a:cxnSpLocks/>
          </p:cNvCxnSpPr>
          <p:nvPr/>
        </p:nvCxnSpPr>
        <p:spPr>
          <a:xfrm rot="4500000">
            <a:off x="5511972" y="3570832"/>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22563F52-14A1-4DC9-9F09-BE482C19865A}"/>
              </a:ext>
            </a:extLst>
          </p:cNvPr>
          <p:cNvCxnSpPr>
            <a:cxnSpLocks/>
          </p:cNvCxnSpPr>
          <p:nvPr/>
        </p:nvCxnSpPr>
        <p:spPr>
          <a:xfrm rot="6300000">
            <a:off x="5512095" y="3683154"/>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86AC08AE-F215-46CC-9F39-165BC2CD010F}"/>
              </a:ext>
            </a:extLst>
          </p:cNvPr>
          <p:cNvSpPr/>
          <p:nvPr/>
        </p:nvSpPr>
        <p:spPr>
          <a:xfrm>
            <a:off x="5593836" y="527014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D5116EC9-BCCD-4B40-A9BF-815FBF91EB31}"/>
              </a:ext>
            </a:extLst>
          </p:cNvPr>
          <p:cNvSpPr/>
          <p:nvPr/>
        </p:nvSpPr>
        <p:spPr>
          <a:xfrm>
            <a:off x="5297721" y="402264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7BF105DA-26AE-4AE0-B2CF-39CE2E94302A}"/>
              </a:ext>
            </a:extLst>
          </p:cNvPr>
          <p:cNvSpPr/>
          <p:nvPr/>
        </p:nvSpPr>
        <p:spPr>
          <a:xfrm>
            <a:off x="5945956" y="35262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a:extLst>
              <a:ext uri="{FF2B5EF4-FFF2-40B4-BE49-F238E27FC236}">
                <a16:creationId xmlns:a16="http://schemas.microsoft.com/office/drawing/2014/main" id="{3284E217-DB58-412D-8CCD-C7F69BE1A558}"/>
              </a:ext>
            </a:extLst>
          </p:cNvPr>
          <p:cNvSpPr/>
          <p:nvPr/>
        </p:nvSpPr>
        <p:spPr>
          <a:xfrm>
            <a:off x="5331456" y="480942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A4810147-FC4A-44A9-9B2C-9D9A0845535F}"/>
              </a:ext>
            </a:extLst>
          </p:cNvPr>
          <p:cNvSpPr/>
          <p:nvPr/>
        </p:nvSpPr>
        <p:spPr>
          <a:xfrm>
            <a:off x="5559424" y="456441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EC6952E0-9087-4719-8DFE-BD4D49901D29}"/>
              </a:ext>
            </a:extLst>
          </p:cNvPr>
          <p:cNvSpPr/>
          <p:nvPr/>
        </p:nvSpPr>
        <p:spPr>
          <a:xfrm>
            <a:off x="5508593" y="398287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1C47AE26-F7F5-4EDE-AA29-A1F765454EBD}"/>
              </a:ext>
            </a:extLst>
          </p:cNvPr>
          <p:cNvSpPr/>
          <p:nvPr/>
        </p:nvSpPr>
        <p:spPr>
          <a:xfrm>
            <a:off x="5018357" y="5082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1F653477-0141-4FE6-9A3E-F3B964894297}"/>
              </a:ext>
            </a:extLst>
          </p:cNvPr>
          <p:cNvSpPr/>
          <p:nvPr/>
        </p:nvSpPr>
        <p:spPr>
          <a:xfrm>
            <a:off x="6086574" y="36976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622AC1D7-5350-4308-A70F-FCFE00E72E08}"/>
              </a:ext>
            </a:extLst>
          </p:cNvPr>
          <p:cNvSpPr/>
          <p:nvPr/>
        </p:nvSpPr>
        <p:spPr>
          <a:xfrm>
            <a:off x="5425613" y="43535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a:extLst>
              <a:ext uri="{FF2B5EF4-FFF2-40B4-BE49-F238E27FC236}">
                <a16:creationId xmlns:a16="http://schemas.microsoft.com/office/drawing/2014/main" id="{B7F6CFD0-9651-4A1B-85AC-E8763EDDE8C6}"/>
              </a:ext>
            </a:extLst>
          </p:cNvPr>
          <p:cNvSpPr/>
          <p:nvPr/>
        </p:nvSpPr>
        <p:spPr>
          <a:xfrm>
            <a:off x="6147692" y="4388331"/>
            <a:ext cx="360000" cy="2048617"/>
          </a:xfrm>
          <a:prstGeom prst="rect">
            <a:avLst/>
          </a:prstGeom>
          <a:solidFill>
            <a:srgbClr val="00B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a:extLst>
              <a:ext uri="{FF2B5EF4-FFF2-40B4-BE49-F238E27FC236}">
                <a16:creationId xmlns:a16="http://schemas.microsoft.com/office/drawing/2014/main" id="{D98B8CAB-DF8E-4172-A185-EECE984BE809}"/>
              </a:ext>
            </a:extLst>
          </p:cNvPr>
          <p:cNvSpPr/>
          <p:nvPr/>
        </p:nvSpPr>
        <p:spPr>
          <a:xfrm>
            <a:off x="6509417" y="5358862"/>
            <a:ext cx="720000" cy="108000"/>
          </a:xfrm>
          <a:prstGeom prst="rect">
            <a:avLst/>
          </a:prstGeom>
          <a:solidFill>
            <a:srgbClr val="00B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Flèche : droite 142">
            <a:extLst>
              <a:ext uri="{FF2B5EF4-FFF2-40B4-BE49-F238E27FC236}">
                <a16:creationId xmlns:a16="http://schemas.microsoft.com/office/drawing/2014/main" id="{DB8316EE-73C5-41C9-804B-25B6C3C7A710}"/>
              </a:ext>
            </a:extLst>
          </p:cNvPr>
          <p:cNvSpPr/>
          <p:nvPr/>
        </p:nvSpPr>
        <p:spPr>
          <a:xfrm rot="12020321">
            <a:off x="4220769" y="3374593"/>
            <a:ext cx="540000" cy="360000"/>
          </a:xfrm>
          <a:prstGeom prst="rightArrow">
            <a:avLst/>
          </a:prstGeom>
          <a:solidFill>
            <a:srgbClr val="FF000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a:extLst>
              <a:ext uri="{FF2B5EF4-FFF2-40B4-BE49-F238E27FC236}">
                <a16:creationId xmlns:a16="http://schemas.microsoft.com/office/drawing/2014/main" id="{7F5AB63F-26F6-4A5B-9C87-58DE3ECCCFD5}"/>
              </a:ext>
            </a:extLst>
          </p:cNvPr>
          <p:cNvSpPr/>
          <p:nvPr/>
        </p:nvSpPr>
        <p:spPr>
          <a:xfrm>
            <a:off x="5826895" y="472792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a:extLst>
              <a:ext uri="{FF2B5EF4-FFF2-40B4-BE49-F238E27FC236}">
                <a16:creationId xmlns:a16="http://schemas.microsoft.com/office/drawing/2014/main" id="{4CDAD49A-8E1C-4EFF-A8AE-34AC0FC948B6}"/>
              </a:ext>
            </a:extLst>
          </p:cNvPr>
          <p:cNvSpPr/>
          <p:nvPr/>
        </p:nvSpPr>
        <p:spPr>
          <a:xfrm>
            <a:off x="5894377" y="61078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a:extLst>
              <a:ext uri="{FF2B5EF4-FFF2-40B4-BE49-F238E27FC236}">
                <a16:creationId xmlns:a16="http://schemas.microsoft.com/office/drawing/2014/main" id="{6EC48574-C27C-4781-A588-25B55AC55DC6}"/>
              </a:ext>
            </a:extLst>
          </p:cNvPr>
          <p:cNvSpPr/>
          <p:nvPr/>
        </p:nvSpPr>
        <p:spPr>
          <a:xfrm>
            <a:off x="5388641" y="496740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a:extLst>
              <a:ext uri="{FF2B5EF4-FFF2-40B4-BE49-F238E27FC236}">
                <a16:creationId xmlns:a16="http://schemas.microsoft.com/office/drawing/2014/main" id="{06546252-D028-42CF-9AE5-EDD11CEAB1F1}"/>
              </a:ext>
            </a:extLst>
          </p:cNvPr>
          <p:cNvSpPr/>
          <p:nvPr/>
        </p:nvSpPr>
        <p:spPr>
          <a:xfrm>
            <a:off x="5102365" y="600427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a:extLst>
              <a:ext uri="{FF2B5EF4-FFF2-40B4-BE49-F238E27FC236}">
                <a16:creationId xmlns:a16="http://schemas.microsoft.com/office/drawing/2014/main" id="{78DCED78-C8C1-45D0-B15F-AE3F2E7FCF1D}"/>
              </a:ext>
            </a:extLst>
          </p:cNvPr>
          <p:cNvSpPr/>
          <p:nvPr/>
        </p:nvSpPr>
        <p:spPr>
          <a:xfrm>
            <a:off x="5248233" y="454312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Ellipse 148">
            <a:extLst>
              <a:ext uri="{FF2B5EF4-FFF2-40B4-BE49-F238E27FC236}">
                <a16:creationId xmlns:a16="http://schemas.microsoft.com/office/drawing/2014/main" id="{E8C4642C-2D23-4625-9C88-35AF62E3F9BA}"/>
              </a:ext>
            </a:extLst>
          </p:cNvPr>
          <p:cNvSpPr/>
          <p:nvPr/>
        </p:nvSpPr>
        <p:spPr>
          <a:xfrm>
            <a:off x="5931619" y="45366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a:extLst>
              <a:ext uri="{FF2B5EF4-FFF2-40B4-BE49-F238E27FC236}">
                <a16:creationId xmlns:a16="http://schemas.microsoft.com/office/drawing/2014/main" id="{56DE5E83-A57F-47ED-B68B-4FBBCE652762}"/>
              </a:ext>
            </a:extLst>
          </p:cNvPr>
          <p:cNvSpPr/>
          <p:nvPr/>
        </p:nvSpPr>
        <p:spPr>
          <a:xfrm>
            <a:off x="5142090" y="49561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Ellipse 150">
            <a:extLst>
              <a:ext uri="{FF2B5EF4-FFF2-40B4-BE49-F238E27FC236}">
                <a16:creationId xmlns:a16="http://schemas.microsoft.com/office/drawing/2014/main" id="{48A71932-8CFC-4C03-928A-6C26229E703F}"/>
              </a:ext>
            </a:extLst>
          </p:cNvPr>
          <p:cNvSpPr/>
          <p:nvPr/>
        </p:nvSpPr>
        <p:spPr>
          <a:xfrm>
            <a:off x="5804595" y="497482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Ellipse 151">
            <a:extLst>
              <a:ext uri="{FF2B5EF4-FFF2-40B4-BE49-F238E27FC236}">
                <a16:creationId xmlns:a16="http://schemas.microsoft.com/office/drawing/2014/main" id="{AA9D4CF6-3725-47A0-A06E-92108D918AD7}"/>
              </a:ext>
            </a:extLst>
          </p:cNvPr>
          <p:cNvSpPr/>
          <p:nvPr/>
        </p:nvSpPr>
        <p:spPr>
          <a:xfrm>
            <a:off x="5002551" y="472792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63B8120E-EB44-42F4-A8CE-9A76F96B5113}"/>
              </a:ext>
            </a:extLst>
          </p:cNvPr>
          <p:cNvSpPr/>
          <p:nvPr/>
        </p:nvSpPr>
        <p:spPr>
          <a:xfrm>
            <a:off x="5688870" y="378222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a:extLst>
              <a:ext uri="{FF2B5EF4-FFF2-40B4-BE49-F238E27FC236}">
                <a16:creationId xmlns:a16="http://schemas.microsoft.com/office/drawing/2014/main" id="{FCF43776-2DC9-4298-A60E-AC2F9235FC4D}"/>
              </a:ext>
            </a:extLst>
          </p:cNvPr>
          <p:cNvSpPr/>
          <p:nvPr/>
        </p:nvSpPr>
        <p:spPr>
          <a:xfrm>
            <a:off x="8586092" y="4388331"/>
            <a:ext cx="360000" cy="204861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ZoneTexte 119">
            <a:extLst>
              <a:ext uri="{FF2B5EF4-FFF2-40B4-BE49-F238E27FC236}">
                <a16:creationId xmlns:a16="http://schemas.microsoft.com/office/drawing/2014/main" id="{09D9877A-366D-47FD-810F-20CFD5197890}"/>
              </a:ext>
            </a:extLst>
          </p:cNvPr>
          <p:cNvSpPr txBox="1"/>
          <p:nvPr/>
        </p:nvSpPr>
        <p:spPr>
          <a:xfrm>
            <a:off x="1362075" y="2408084"/>
            <a:ext cx="1370696" cy="369332"/>
          </a:xfrm>
          <a:prstGeom prst="rect">
            <a:avLst/>
          </a:prstGeom>
          <a:noFill/>
        </p:spPr>
        <p:txBody>
          <a:bodyPr wrap="none" rtlCol="0">
            <a:spAutoFit/>
          </a:bodyPr>
          <a:lstStyle/>
          <a:p>
            <a:r>
              <a:rPr lang="fr-FR" b="1" dirty="0"/>
              <a:t>refoulement</a:t>
            </a:r>
          </a:p>
        </p:txBody>
      </p:sp>
    </p:spTree>
    <p:extLst>
      <p:ext uri="{BB962C8B-B14F-4D97-AF65-F5344CB8AC3E}">
        <p14:creationId xmlns:p14="http://schemas.microsoft.com/office/powerpoint/2010/main" val="122860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C4058AD-5ED4-4107-8C2B-C88724E18F2B}"/>
              </a:ext>
            </a:extLst>
          </p:cNvPr>
          <p:cNvPicPr>
            <a:picLocks noChangeAspect="1"/>
          </p:cNvPicPr>
          <p:nvPr/>
        </p:nvPicPr>
        <p:blipFill rotWithShape="1">
          <a:blip r:embed="rId2"/>
          <a:srcRect l="5150" t="2219" r="4638" b="2744"/>
          <a:stretch/>
        </p:blipFill>
        <p:spPr>
          <a:xfrm flipH="1">
            <a:off x="5471160" y="1330370"/>
            <a:ext cx="2943225" cy="4540259"/>
          </a:xfrm>
          <a:prstGeom prst="rect">
            <a:avLst/>
          </a:prstGeom>
        </p:spPr>
      </p:pic>
      <p:sp>
        <p:nvSpPr>
          <p:cNvPr id="3" name="Rectangle 2">
            <a:extLst>
              <a:ext uri="{FF2B5EF4-FFF2-40B4-BE49-F238E27FC236}">
                <a16:creationId xmlns:a16="http://schemas.microsoft.com/office/drawing/2014/main" id="{AC98F3FA-AFEB-450B-8AF0-4CF840E1B2CA}"/>
              </a:ext>
            </a:extLst>
          </p:cNvPr>
          <p:cNvSpPr/>
          <p:nvPr/>
        </p:nvSpPr>
        <p:spPr>
          <a:xfrm>
            <a:off x="3819525" y="6354715"/>
            <a:ext cx="6096000" cy="369332"/>
          </a:xfrm>
          <a:prstGeom prst="rect">
            <a:avLst/>
          </a:prstGeom>
        </p:spPr>
        <p:txBody>
          <a:bodyPr>
            <a:spAutoFit/>
          </a:bodyPr>
          <a:lstStyle/>
          <a:p>
            <a:r>
              <a:rPr lang="fr-FR" dirty="0">
                <a:latin typeface="Calibri" panose="020F0502020204030204" pitchFamily="34" charset="0"/>
              </a:rPr>
              <a:t>http://www.labplant.co.uk/laboratory-pumps.html </a:t>
            </a:r>
            <a:endParaRPr lang="fr-FR" dirty="0"/>
          </a:p>
        </p:txBody>
      </p:sp>
      <p:sp>
        <p:nvSpPr>
          <p:cNvPr id="4" name="Rectangle : coins arrondis 3">
            <a:extLst>
              <a:ext uri="{FF2B5EF4-FFF2-40B4-BE49-F238E27FC236}">
                <a16:creationId xmlns:a16="http://schemas.microsoft.com/office/drawing/2014/main" id="{66294C72-1137-42FA-B5AC-4F63DAD7D653}"/>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membranes</a:t>
            </a:r>
          </a:p>
        </p:txBody>
      </p:sp>
      <p:cxnSp>
        <p:nvCxnSpPr>
          <p:cNvPr id="5" name="Connecteur droit avec flèche 4">
            <a:extLst>
              <a:ext uri="{FF2B5EF4-FFF2-40B4-BE49-F238E27FC236}">
                <a16:creationId xmlns:a16="http://schemas.microsoft.com/office/drawing/2014/main" id="{DC80D286-8E57-4096-802D-7FCD4243FD6A}"/>
              </a:ext>
            </a:extLst>
          </p:cNvPr>
          <p:cNvCxnSpPr>
            <a:cxnSpLocks/>
          </p:cNvCxnSpPr>
          <p:nvPr/>
        </p:nvCxnSpPr>
        <p:spPr>
          <a:xfrm flipH="1" flipV="1">
            <a:off x="8047789" y="2638427"/>
            <a:ext cx="1724861" cy="2762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F681559-6B72-42A0-B865-32092FFC8CBA}"/>
              </a:ext>
            </a:extLst>
          </p:cNvPr>
          <p:cNvSpPr txBox="1"/>
          <p:nvPr/>
        </p:nvSpPr>
        <p:spPr>
          <a:xfrm>
            <a:off x="3547574" y="4099442"/>
            <a:ext cx="848694" cy="369332"/>
          </a:xfrm>
          <a:prstGeom prst="rect">
            <a:avLst/>
          </a:prstGeom>
          <a:noFill/>
        </p:spPr>
        <p:txBody>
          <a:bodyPr wrap="none" rtlCol="0">
            <a:spAutoFit/>
          </a:bodyPr>
          <a:lstStyle/>
          <a:p>
            <a:r>
              <a:rPr lang="fr-FR" dirty="0"/>
              <a:t>clapets</a:t>
            </a:r>
          </a:p>
        </p:txBody>
      </p:sp>
      <p:sp>
        <p:nvSpPr>
          <p:cNvPr id="9" name="Flèche : bas 8">
            <a:extLst>
              <a:ext uri="{FF2B5EF4-FFF2-40B4-BE49-F238E27FC236}">
                <a16:creationId xmlns:a16="http://schemas.microsoft.com/office/drawing/2014/main" id="{24F4E841-9497-41B8-A5AF-F16CB5300DB2}"/>
              </a:ext>
            </a:extLst>
          </p:cNvPr>
          <p:cNvSpPr/>
          <p:nvPr/>
        </p:nvSpPr>
        <p:spPr>
          <a:xfrm>
            <a:off x="6217920" y="894206"/>
            <a:ext cx="274320" cy="541020"/>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a16="http://schemas.microsoft.com/office/drawing/2014/main" id="{B220D5A1-DCA5-4944-93C7-FCF090CC9C91}"/>
              </a:ext>
            </a:extLst>
          </p:cNvPr>
          <p:cNvSpPr/>
          <p:nvPr/>
        </p:nvSpPr>
        <p:spPr>
          <a:xfrm rot="10800000">
            <a:off x="7383780" y="894206"/>
            <a:ext cx="274320" cy="5410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6B16860A-FC48-41F0-BC02-0F12C3D1C231}"/>
              </a:ext>
            </a:extLst>
          </p:cNvPr>
          <p:cNvCxnSpPr>
            <a:cxnSpLocks/>
          </p:cNvCxnSpPr>
          <p:nvPr/>
        </p:nvCxnSpPr>
        <p:spPr>
          <a:xfrm flipV="1">
            <a:off x="4442460" y="2159794"/>
            <a:ext cx="1834515" cy="193964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4E83E251-C7CE-401A-B2F5-8A1A7CDE0986}"/>
              </a:ext>
            </a:extLst>
          </p:cNvPr>
          <p:cNvCxnSpPr>
            <a:cxnSpLocks/>
          </p:cNvCxnSpPr>
          <p:nvPr/>
        </p:nvCxnSpPr>
        <p:spPr>
          <a:xfrm flipV="1">
            <a:off x="4442460" y="2061395"/>
            <a:ext cx="2896553" cy="20380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47491392-FADD-4F3D-A19D-7862D488C632}"/>
              </a:ext>
            </a:extLst>
          </p:cNvPr>
          <p:cNvSpPr txBox="1"/>
          <p:nvPr/>
        </p:nvSpPr>
        <p:spPr>
          <a:xfrm>
            <a:off x="9772650" y="2711086"/>
            <a:ext cx="1213858" cy="369332"/>
          </a:xfrm>
          <a:prstGeom prst="rect">
            <a:avLst/>
          </a:prstGeom>
          <a:noFill/>
        </p:spPr>
        <p:txBody>
          <a:bodyPr wrap="none" rtlCol="0">
            <a:spAutoFit/>
          </a:bodyPr>
          <a:lstStyle/>
          <a:p>
            <a:r>
              <a:rPr lang="fr-FR" dirty="0"/>
              <a:t>membrane</a:t>
            </a:r>
          </a:p>
        </p:txBody>
      </p:sp>
      <p:cxnSp>
        <p:nvCxnSpPr>
          <p:cNvPr id="22" name="Connecteur droit avec flèche 21">
            <a:extLst>
              <a:ext uri="{FF2B5EF4-FFF2-40B4-BE49-F238E27FC236}">
                <a16:creationId xmlns:a16="http://schemas.microsoft.com/office/drawing/2014/main" id="{45C52E7F-496F-4D66-82DB-4EB47C07BA6B}"/>
              </a:ext>
            </a:extLst>
          </p:cNvPr>
          <p:cNvCxnSpPr>
            <a:cxnSpLocks/>
          </p:cNvCxnSpPr>
          <p:nvPr/>
        </p:nvCxnSpPr>
        <p:spPr>
          <a:xfrm flipH="1" flipV="1">
            <a:off x="6929438" y="3468856"/>
            <a:ext cx="2533169" cy="6305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6B9EF8E3-6F61-44E3-AECE-005379A2FDB0}"/>
              </a:ext>
            </a:extLst>
          </p:cNvPr>
          <p:cNvSpPr txBox="1"/>
          <p:nvPr/>
        </p:nvSpPr>
        <p:spPr>
          <a:xfrm>
            <a:off x="9416415" y="3886503"/>
            <a:ext cx="696024" cy="369332"/>
          </a:xfrm>
          <a:prstGeom prst="rect">
            <a:avLst/>
          </a:prstGeom>
          <a:noFill/>
        </p:spPr>
        <p:txBody>
          <a:bodyPr wrap="none" rtlCol="0">
            <a:spAutoFit/>
          </a:bodyPr>
          <a:lstStyle/>
          <a:p>
            <a:r>
              <a:rPr lang="fr-FR" dirty="0"/>
              <a:t>bielle</a:t>
            </a:r>
          </a:p>
        </p:txBody>
      </p:sp>
      <p:pic>
        <p:nvPicPr>
          <p:cNvPr id="15" name="Picture 4" descr="http://www.labplant.co.uk/images/diaphragm-pump-animation.gif">
            <a:extLst>
              <a:ext uri="{FF2B5EF4-FFF2-40B4-BE49-F238E27FC236}">
                <a16:creationId xmlns:a16="http://schemas.microsoft.com/office/drawing/2014/main" id="{65B9D0E5-983E-4692-831D-BFE4CB8F426B}"/>
              </a:ext>
            </a:extLst>
          </p:cNvPr>
          <p:cNvPicPr>
            <a:picLocks noChangeAspect="1" noChangeArrowheads="1"/>
          </p:cNvPicPr>
          <p:nvPr/>
        </p:nvPicPr>
        <p:blipFill>
          <a:blip r:embed="rId3" cstate="print"/>
          <a:srcRect/>
          <a:stretch>
            <a:fillRect/>
          </a:stretch>
        </p:blipFill>
        <p:spPr bwMode="auto">
          <a:xfrm flipH="1">
            <a:off x="659483" y="1285631"/>
            <a:ext cx="2235627" cy="3007915"/>
          </a:xfrm>
          <a:prstGeom prst="rect">
            <a:avLst/>
          </a:prstGeom>
          <a:noFill/>
        </p:spPr>
      </p:pic>
    </p:spTree>
    <p:extLst>
      <p:ext uri="{BB962C8B-B14F-4D97-AF65-F5344CB8AC3E}">
        <p14:creationId xmlns:p14="http://schemas.microsoft.com/office/powerpoint/2010/main" val="337088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A85CD711-18FE-4BC5-BE52-B35170D04474}"/>
              </a:ext>
            </a:extLst>
          </p:cNvPr>
          <p:cNvPicPr>
            <a:picLocks noChangeAspect="1"/>
          </p:cNvPicPr>
          <p:nvPr/>
        </p:nvPicPr>
        <p:blipFill rotWithShape="1">
          <a:blip r:embed="rId2">
            <a:extLst>
              <a:ext uri="{28A0092B-C50C-407E-A947-70E740481C1C}">
                <a14:useLocalDpi xmlns:a14="http://schemas.microsoft.com/office/drawing/2010/main" val="0"/>
              </a:ext>
            </a:extLst>
          </a:blip>
          <a:srcRect r="49877"/>
          <a:stretch/>
        </p:blipFill>
        <p:spPr>
          <a:xfrm>
            <a:off x="6581775" y="193601"/>
            <a:ext cx="2324100" cy="6216724"/>
          </a:xfrm>
          <a:prstGeom prst="rect">
            <a:avLst/>
          </a:prstGeom>
        </p:spPr>
      </p:pic>
      <p:sp>
        <p:nvSpPr>
          <p:cNvPr id="4" name="Rectangle : coins arrondis 3">
            <a:extLst>
              <a:ext uri="{FF2B5EF4-FFF2-40B4-BE49-F238E27FC236}">
                <a16:creationId xmlns:a16="http://schemas.microsoft.com/office/drawing/2014/main" id="{ADBEDBB3-0891-42C9-BA65-8E392CE4D91B}"/>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membranes</a:t>
            </a:r>
          </a:p>
        </p:txBody>
      </p:sp>
      <p:sp>
        <p:nvSpPr>
          <p:cNvPr id="7" name="Flèche : droite 6">
            <a:extLst>
              <a:ext uri="{FF2B5EF4-FFF2-40B4-BE49-F238E27FC236}">
                <a16:creationId xmlns:a16="http://schemas.microsoft.com/office/drawing/2014/main" id="{C774318E-5E71-4426-A8C1-C4D6363611A5}"/>
              </a:ext>
            </a:extLst>
          </p:cNvPr>
          <p:cNvSpPr/>
          <p:nvPr/>
        </p:nvSpPr>
        <p:spPr>
          <a:xfrm>
            <a:off x="6282426" y="381602"/>
            <a:ext cx="361950" cy="285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60F326CC-1097-43B4-BE23-6ADED9D9E3BD}"/>
              </a:ext>
            </a:extLst>
          </p:cNvPr>
          <p:cNvSpPr/>
          <p:nvPr/>
        </p:nvSpPr>
        <p:spPr>
          <a:xfrm>
            <a:off x="5895975" y="1038225"/>
            <a:ext cx="400051" cy="4000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11" name="Flèche : droite 10">
            <a:extLst>
              <a:ext uri="{FF2B5EF4-FFF2-40B4-BE49-F238E27FC236}">
                <a16:creationId xmlns:a16="http://schemas.microsoft.com/office/drawing/2014/main" id="{9626AA24-6BE3-49CE-ACEB-F2999620B4FE}"/>
              </a:ext>
            </a:extLst>
          </p:cNvPr>
          <p:cNvSpPr/>
          <p:nvPr/>
        </p:nvSpPr>
        <p:spPr>
          <a:xfrm>
            <a:off x="8905875" y="3400575"/>
            <a:ext cx="361950" cy="285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71FC8B1-B1FA-41CC-A84B-54899B70E880}"/>
              </a:ext>
            </a:extLst>
          </p:cNvPr>
          <p:cNvSpPr/>
          <p:nvPr/>
        </p:nvSpPr>
        <p:spPr>
          <a:xfrm>
            <a:off x="5895975" y="2457450"/>
            <a:ext cx="400051" cy="4000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a:t>
            </a:r>
          </a:p>
        </p:txBody>
      </p:sp>
      <p:sp>
        <p:nvSpPr>
          <p:cNvPr id="13" name="Ellipse 12">
            <a:extLst>
              <a:ext uri="{FF2B5EF4-FFF2-40B4-BE49-F238E27FC236}">
                <a16:creationId xmlns:a16="http://schemas.microsoft.com/office/drawing/2014/main" id="{7EDC15BA-7445-4D92-8D9B-393177F57D4C}"/>
              </a:ext>
            </a:extLst>
          </p:cNvPr>
          <p:cNvSpPr/>
          <p:nvPr/>
        </p:nvSpPr>
        <p:spPr>
          <a:xfrm>
            <a:off x="5895975" y="4000501"/>
            <a:ext cx="400051" cy="4000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a:t>
            </a:r>
          </a:p>
        </p:txBody>
      </p:sp>
      <p:sp>
        <p:nvSpPr>
          <p:cNvPr id="14" name="Ellipse 13">
            <a:extLst>
              <a:ext uri="{FF2B5EF4-FFF2-40B4-BE49-F238E27FC236}">
                <a16:creationId xmlns:a16="http://schemas.microsoft.com/office/drawing/2014/main" id="{7F073F79-ADCD-4DC2-9FB9-DCAB1E7721A5}"/>
              </a:ext>
            </a:extLst>
          </p:cNvPr>
          <p:cNvSpPr/>
          <p:nvPr/>
        </p:nvSpPr>
        <p:spPr>
          <a:xfrm>
            <a:off x="5895975" y="5543552"/>
            <a:ext cx="400051" cy="4000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4</a:t>
            </a:r>
          </a:p>
        </p:txBody>
      </p:sp>
      <p:pic>
        <p:nvPicPr>
          <p:cNvPr id="18" name="Picture 4" descr="http://www.labplant.co.uk/images/diaphragm-pump-animation.gif">
            <a:extLst>
              <a:ext uri="{FF2B5EF4-FFF2-40B4-BE49-F238E27FC236}">
                <a16:creationId xmlns:a16="http://schemas.microsoft.com/office/drawing/2014/main" id="{D7F20EA1-9147-4C3A-9816-1C8CB81CB8A9}"/>
              </a:ext>
            </a:extLst>
          </p:cNvPr>
          <p:cNvPicPr>
            <a:picLocks noChangeAspect="1" noChangeArrowheads="1"/>
          </p:cNvPicPr>
          <p:nvPr/>
        </p:nvPicPr>
        <p:blipFill>
          <a:blip r:embed="rId3" cstate="print"/>
          <a:srcRect/>
          <a:stretch>
            <a:fillRect/>
          </a:stretch>
        </p:blipFill>
        <p:spPr bwMode="auto">
          <a:xfrm flipH="1">
            <a:off x="1214269" y="1196674"/>
            <a:ext cx="3036240" cy="4085096"/>
          </a:xfrm>
          <a:prstGeom prst="rect">
            <a:avLst/>
          </a:prstGeom>
          <a:noFill/>
        </p:spPr>
      </p:pic>
      <p:sp>
        <p:nvSpPr>
          <p:cNvPr id="19" name="Flèche : bas 18">
            <a:extLst>
              <a:ext uri="{FF2B5EF4-FFF2-40B4-BE49-F238E27FC236}">
                <a16:creationId xmlns:a16="http://schemas.microsoft.com/office/drawing/2014/main" id="{F4D8D3AD-6A4F-4E69-9B10-EEA3CF32EC7A}"/>
              </a:ext>
            </a:extLst>
          </p:cNvPr>
          <p:cNvSpPr/>
          <p:nvPr/>
        </p:nvSpPr>
        <p:spPr>
          <a:xfrm>
            <a:off x="1973722" y="848447"/>
            <a:ext cx="274320" cy="541020"/>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bas 20">
            <a:extLst>
              <a:ext uri="{FF2B5EF4-FFF2-40B4-BE49-F238E27FC236}">
                <a16:creationId xmlns:a16="http://schemas.microsoft.com/office/drawing/2014/main" id="{A9F08590-BA94-4856-9DB5-44690BAC0984}"/>
              </a:ext>
            </a:extLst>
          </p:cNvPr>
          <p:cNvSpPr/>
          <p:nvPr/>
        </p:nvSpPr>
        <p:spPr>
          <a:xfrm rot="10800000">
            <a:off x="3139582" y="848447"/>
            <a:ext cx="274320" cy="5410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845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A85CD711-18FE-4BC5-BE52-B35170D04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775" y="193601"/>
            <a:ext cx="4636746" cy="6216724"/>
          </a:xfrm>
          <a:prstGeom prst="rect">
            <a:avLst/>
          </a:prstGeom>
        </p:spPr>
      </p:pic>
      <p:sp>
        <p:nvSpPr>
          <p:cNvPr id="4" name="Rectangle : coins arrondis 3">
            <a:extLst>
              <a:ext uri="{FF2B5EF4-FFF2-40B4-BE49-F238E27FC236}">
                <a16:creationId xmlns:a16="http://schemas.microsoft.com/office/drawing/2014/main" id="{ADBEDBB3-0891-42C9-BA65-8E392CE4D91B}"/>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membranes</a:t>
            </a:r>
          </a:p>
        </p:txBody>
      </p:sp>
      <p:sp>
        <p:nvSpPr>
          <p:cNvPr id="5" name="ZoneTexte 4">
            <a:extLst>
              <a:ext uri="{FF2B5EF4-FFF2-40B4-BE49-F238E27FC236}">
                <a16:creationId xmlns:a16="http://schemas.microsoft.com/office/drawing/2014/main" id="{BF532A6C-4780-4304-8794-BBD6A4E75182}"/>
              </a:ext>
            </a:extLst>
          </p:cNvPr>
          <p:cNvSpPr txBox="1"/>
          <p:nvPr/>
        </p:nvSpPr>
        <p:spPr>
          <a:xfrm>
            <a:off x="7000875" y="6410325"/>
            <a:ext cx="1005853" cy="369332"/>
          </a:xfrm>
          <a:prstGeom prst="rect">
            <a:avLst/>
          </a:prstGeom>
          <a:noFill/>
        </p:spPr>
        <p:txBody>
          <a:bodyPr wrap="none" rtlCol="0">
            <a:spAutoFit/>
          </a:bodyPr>
          <a:lstStyle/>
          <a:p>
            <a:r>
              <a:rPr lang="fr-FR" dirty="0"/>
              <a:t>1</a:t>
            </a:r>
            <a:r>
              <a:rPr lang="fr-FR" baseline="30000" dirty="0"/>
              <a:t>er</a:t>
            </a:r>
            <a:r>
              <a:rPr lang="fr-FR" dirty="0"/>
              <a:t> étage</a:t>
            </a:r>
          </a:p>
        </p:txBody>
      </p:sp>
      <p:sp>
        <p:nvSpPr>
          <p:cNvPr id="6" name="ZoneTexte 5">
            <a:extLst>
              <a:ext uri="{FF2B5EF4-FFF2-40B4-BE49-F238E27FC236}">
                <a16:creationId xmlns:a16="http://schemas.microsoft.com/office/drawing/2014/main" id="{99D5AA37-1BD5-4964-965A-36EBEAD05319}"/>
              </a:ext>
            </a:extLst>
          </p:cNvPr>
          <p:cNvSpPr txBox="1"/>
          <p:nvPr/>
        </p:nvSpPr>
        <p:spPr>
          <a:xfrm>
            <a:off x="9420225" y="6410325"/>
            <a:ext cx="1153329" cy="369332"/>
          </a:xfrm>
          <a:prstGeom prst="rect">
            <a:avLst/>
          </a:prstGeom>
          <a:noFill/>
        </p:spPr>
        <p:txBody>
          <a:bodyPr wrap="none" rtlCol="0">
            <a:spAutoFit/>
          </a:bodyPr>
          <a:lstStyle/>
          <a:p>
            <a:r>
              <a:rPr lang="fr-FR" dirty="0"/>
              <a:t>2</a:t>
            </a:r>
            <a:r>
              <a:rPr lang="fr-FR" baseline="30000" dirty="0"/>
              <a:t>ème</a:t>
            </a:r>
            <a:r>
              <a:rPr lang="fr-FR" dirty="0"/>
              <a:t> étage</a:t>
            </a:r>
          </a:p>
        </p:txBody>
      </p:sp>
      <p:sp>
        <p:nvSpPr>
          <p:cNvPr id="7" name="Flèche : droite 6">
            <a:extLst>
              <a:ext uri="{FF2B5EF4-FFF2-40B4-BE49-F238E27FC236}">
                <a16:creationId xmlns:a16="http://schemas.microsoft.com/office/drawing/2014/main" id="{C774318E-5E71-4426-A8C1-C4D6363611A5}"/>
              </a:ext>
            </a:extLst>
          </p:cNvPr>
          <p:cNvSpPr/>
          <p:nvPr/>
        </p:nvSpPr>
        <p:spPr>
          <a:xfrm>
            <a:off x="6282426" y="381602"/>
            <a:ext cx="361950" cy="285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790DBC38-B4FF-4FD4-A769-B2FB97F76D98}"/>
              </a:ext>
            </a:extLst>
          </p:cNvPr>
          <p:cNvSpPr/>
          <p:nvPr/>
        </p:nvSpPr>
        <p:spPr>
          <a:xfrm>
            <a:off x="11137823" y="428926"/>
            <a:ext cx="361950" cy="285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56D2534B-BE2A-4A47-867E-65ABA541D2AC}"/>
              </a:ext>
            </a:extLst>
          </p:cNvPr>
          <p:cNvSpPr/>
          <p:nvPr/>
        </p:nvSpPr>
        <p:spPr>
          <a:xfrm>
            <a:off x="192491" y="5535079"/>
            <a:ext cx="5417735" cy="861774"/>
          </a:xfrm>
          <a:prstGeom prst="rect">
            <a:avLst/>
          </a:prstGeom>
        </p:spPr>
        <p:txBody>
          <a:bodyPr wrap="square">
            <a:spAutoFit/>
          </a:bodyPr>
          <a:lstStyle/>
          <a:p>
            <a:pPr algn="ctr"/>
            <a:r>
              <a:rPr lang="fr-FR" dirty="0"/>
              <a:t>Animation fonctionnement pompe à membranes</a:t>
            </a:r>
          </a:p>
          <a:p>
            <a:pPr algn="ctr"/>
            <a:r>
              <a:rPr lang="fr-FR" sz="1600" dirty="0">
                <a:hlinkClick r:id="rId3"/>
              </a:rPr>
              <a:t>https://www.youtube.com/watch?v=Ljb7R09f-8k</a:t>
            </a:r>
            <a:endParaRPr lang="fr-FR" sz="1600" dirty="0"/>
          </a:p>
          <a:p>
            <a:pPr algn="ctr"/>
            <a:r>
              <a:rPr lang="fr-FR" sz="1600" dirty="0">
                <a:hlinkClick r:id="rId4"/>
              </a:rPr>
              <a:t>https://www.youtube.com/watch?v=jOjwsKECDFg</a:t>
            </a:r>
            <a:endParaRPr lang="fr-FR" sz="1600" dirty="0"/>
          </a:p>
        </p:txBody>
      </p:sp>
      <p:sp>
        <p:nvSpPr>
          <p:cNvPr id="22" name="Ellipse 21">
            <a:extLst>
              <a:ext uri="{FF2B5EF4-FFF2-40B4-BE49-F238E27FC236}">
                <a16:creationId xmlns:a16="http://schemas.microsoft.com/office/drawing/2014/main" id="{25B52882-B342-4AA3-8DC6-ED8500D838EC}"/>
              </a:ext>
            </a:extLst>
          </p:cNvPr>
          <p:cNvSpPr/>
          <p:nvPr/>
        </p:nvSpPr>
        <p:spPr>
          <a:xfrm>
            <a:off x="5895975" y="1038225"/>
            <a:ext cx="400051" cy="4000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23" name="Ellipse 22">
            <a:extLst>
              <a:ext uri="{FF2B5EF4-FFF2-40B4-BE49-F238E27FC236}">
                <a16:creationId xmlns:a16="http://schemas.microsoft.com/office/drawing/2014/main" id="{29890297-195A-4B79-A00B-F6F7649C891F}"/>
              </a:ext>
            </a:extLst>
          </p:cNvPr>
          <p:cNvSpPr/>
          <p:nvPr/>
        </p:nvSpPr>
        <p:spPr>
          <a:xfrm>
            <a:off x="5895975" y="2457450"/>
            <a:ext cx="400051" cy="4000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a:t>
            </a:r>
          </a:p>
        </p:txBody>
      </p:sp>
      <p:sp>
        <p:nvSpPr>
          <p:cNvPr id="24" name="Ellipse 23">
            <a:extLst>
              <a:ext uri="{FF2B5EF4-FFF2-40B4-BE49-F238E27FC236}">
                <a16:creationId xmlns:a16="http://schemas.microsoft.com/office/drawing/2014/main" id="{C07179FB-4A3D-4501-A2AC-CE22153EB408}"/>
              </a:ext>
            </a:extLst>
          </p:cNvPr>
          <p:cNvSpPr/>
          <p:nvPr/>
        </p:nvSpPr>
        <p:spPr>
          <a:xfrm>
            <a:off x="5895975" y="4000501"/>
            <a:ext cx="400051" cy="4000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a:t>
            </a:r>
          </a:p>
        </p:txBody>
      </p:sp>
      <p:sp>
        <p:nvSpPr>
          <p:cNvPr id="25" name="Ellipse 24">
            <a:extLst>
              <a:ext uri="{FF2B5EF4-FFF2-40B4-BE49-F238E27FC236}">
                <a16:creationId xmlns:a16="http://schemas.microsoft.com/office/drawing/2014/main" id="{268A4963-C94A-4F81-A5FD-955FB47D5CE2}"/>
              </a:ext>
            </a:extLst>
          </p:cNvPr>
          <p:cNvSpPr/>
          <p:nvPr/>
        </p:nvSpPr>
        <p:spPr>
          <a:xfrm>
            <a:off x="5895975" y="5543552"/>
            <a:ext cx="400051" cy="4000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4</a:t>
            </a:r>
          </a:p>
        </p:txBody>
      </p:sp>
      <p:pic>
        <p:nvPicPr>
          <p:cNvPr id="15" name="Picture 4" descr="http://www.labplant.co.uk/images/diaphragm-pump-animation.gif">
            <a:extLst>
              <a:ext uri="{FF2B5EF4-FFF2-40B4-BE49-F238E27FC236}">
                <a16:creationId xmlns:a16="http://schemas.microsoft.com/office/drawing/2014/main" id="{7EB8F0C0-A78C-47A2-BA91-B491E4F772C6}"/>
              </a:ext>
            </a:extLst>
          </p:cNvPr>
          <p:cNvPicPr>
            <a:picLocks noChangeAspect="1" noChangeArrowheads="1"/>
          </p:cNvPicPr>
          <p:nvPr/>
        </p:nvPicPr>
        <p:blipFill>
          <a:blip r:embed="rId5" cstate="print"/>
          <a:srcRect/>
          <a:stretch>
            <a:fillRect/>
          </a:stretch>
        </p:blipFill>
        <p:spPr bwMode="auto">
          <a:xfrm flipH="1">
            <a:off x="1214269" y="1196674"/>
            <a:ext cx="3036240" cy="4085096"/>
          </a:xfrm>
          <a:prstGeom prst="rect">
            <a:avLst/>
          </a:prstGeom>
          <a:noFill/>
        </p:spPr>
      </p:pic>
      <p:sp>
        <p:nvSpPr>
          <p:cNvPr id="16" name="Flèche : bas 15">
            <a:extLst>
              <a:ext uri="{FF2B5EF4-FFF2-40B4-BE49-F238E27FC236}">
                <a16:creationId xmlns:a16="http://schemas.microsoft.com/office/drawing/2014/main" id="{4A8395B2-0B5B-409D-9C1A-DC7AAA118104}"/>
              </a:ext>
            </a:extLst>
          </p:cNvPr>
          <p:cNvSpPr/>
          <p:nvPr/>
        </p:nvSpPr>
        <p:spPr>
          <a:xfrm>
            <a:off x="1973722" y="848447"/>
            <a:ext cx="274320" cy="541020"/>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782429A4-0899-46C9-8FF9-1C8ACDA12241}"/>
              </a:ext>
            </a:extLst>
          </p:cNvPr>
          <p:cNvSpPr/>
          <p:nvPr/>
        </p:nvSpPr>
        <p:spPr>
          <a:xfrm rot="10800000">
            <a:off x="3139582" y="848447"/>
            <a:ext cx="274320" cy="5410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EC71C567-0454-4384-9AC4-7A4A6A78BAB1}"/>
              </a:ext>
            </a:extLst>
          </p:cNvPr>
          <p:cNvSpPr/>
          <p:nvPr/>
        </p:nvSpPr>
        <p:spPr>
          <a:xfrm>
            <a:off x="8905875" y="3400575"/>
            <a:ext cx="361950" cy="285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9223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ADBEDBB3-0891-42C9-BA65-8E392CE4D91B}"/>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membranes</a:t>
            </a:r>
          </a:p>
        </p:txBody>
      </p:sp>
      <p:pic>
        <p:nvPicPr>
          <p:cNvPr id="15" name="Picture 4" descr="http://www.labplant.co.uk/images/diaphragm-pump-animation.gif">
            <a:extLst>
              <a:ext uri="{FF2B5EF4-FFF2-40B4-BE49-F238E27FC236}">
                <a16:creationId xmlns:a16="http://schemas.microsoft.com/office/drawing/2014/main" id="{7EB8F0C0-A78C-47A2-BA91-B491E4F772C6}"/>
              </a:ext>
            </a:extLst>
          </p:cNvPr>
          <p:cNvPicPr>
            <a:picLocks noChangeAspect="1" noChangeArrowheads="1"/>
          </p:cNvPicPr>
          <p:nvPr/>
        </p:nvPicPr>
        <p:blipFill>
          <a:blip r:embed="rId2" cstate="print"/>
          <a:srcRect/>
          <a:stretch>
            <a:fillRect/>
          </a:stretch>
        </p:blipFill>
        <p:spPr bwMode="auto">
          <a:xfrm flipH="1">
            <a:off x="1214269" y="1196674"/>
            <a:ext cx="3036240" cy="4085096"/>
          </a:xfrm>
          <a:prstGeom prst="rect">
            <a:avLst/>
          </a:prstGeom>
          <a:noFill/>
        </p:spPr>
      </p:pic>
      <p:sp>
        <p:nvSpPr>
          <p:cNvPr id="16" name="Flèche : bas 15">
            <a:extLst>
              <a:ext uri="{FF2B5EF4-FFF2-40B4-BE49-F238E27FC236}">
                <a16:creationId xmlns:a16="http://schemas.microsoft.com/office/drawing/2014/main" id="{4A8395B2-0B5B-409D-9C1A-DC7AAA118104}"/>
              </a:ext>
            </a:extLst>
          </p:cNvPr>
          <p:cNvSpPr/>
          <p:nvPr/>
        </p:nvSpPr>
        <p:spPr>
          <a:xfrm>
            <a:off x="1973722" y="848447"/>
            <a:ext cx="274320" cy="541020"/>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782429A4-0899-46C9-8FF9-1C8ACDA12241}"/>
              </a:ext>
            </a:extLst>
          </p:cNvPr>
          <p:cNvSpPr/>
          <p:nvPr/>
        </p:nvSpPr>
        <p:spPr>
          <a:xfrm rot="10800000">
            <a:off x="3139582" y="848447"/>
            <a:ext cx="274320" cy="5410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AC903294-6CC5-4622-8BCE-D8B87AF09BA3}"/>
              </a:ext>
            </a:extLst>
          </p:cNvPr>
          <p:cNvSpPr/>
          <p:nvPr/>
        </p:nvSpPr>
        <p:spPr>
          <a:xfrm>
            <a:off x="6785398" y="644412"/>
            <a:ext cx="3985404" cy="1800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a:t>
            </a:r>
          </a:p>
          <a:p>
            <a:pPr algn="ctr"/>
            <a:endParaRPr lang="fr-FR" b="1" dirty="0">
              <a:solidFill>
                <a:schemeClr val="tx1"/>
              </a:solidFill>
            </a:endParaRPr>
          </a:p>
          <a:p>
            <a:pPr algn="ctr"/>
            <a:r>
              <a:rPr lang="fr-FR" b="1" dirty="0">
                <a:solidFill>
                  <a:schemeClr val="tx1"/>
                </a:solidFill>
              </a:rPr>
              <a:t>Propre</a:t>
            </a:r>
          </a:p>
          <a:p>
            <a:pPr algn="ctr"/>
            <a:r>
              <a:rPr lang="fr-FR" b="1" dirty="0">
                <a:solidFill>
                  <a:schemeClr val="tx1"/>
                </a:solidFill>
              </a:rPr>
              <a:t>Coût modeste</a:t>
            </a:r>
          </a:p>
          <a:p>
            <a:pPr algn="ctr"/>
            <a:endParaRPr lang="fr-FR" b="1" dirty="0">
              <a:solidFill>
                <a:schemeClr val="tx1"/>
              </a:solidFill>
            </a:endParaRPr>
          </a:p>
        </p:txBody>
      </p:sp>
      <p:sp>
        <p:nvSpPr>
          <p:cNvPr id="27" name="Rectangle : coins arrondis 26">
            <a:extLst>
              <a:ext uri="{FF2B5EF4-FFF2-40B4-BE49-F238E27FC236}">
                <a16:creationId xmlns:a16="http://schemas.microsoft.com/office/drawing/2014/main" id="{7583AC81-0D61-4D3D-BF2E-19E6521078B9}"/>
              </a:ext>
            </a:extLst>
          </p:cNvPr>
          <p:cNvSpPr/>
          <p:nvPr/>
        </p:nvSpPr>
        <p:spPr>
          <a:xfrm>
            <a:off x="6785398" y="3749202"/>
            <a:ext cx="3985404" cy="1800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a:t>
            </a:r>
          </a:p>
          <a:p>
            <a:pPr algn="ctr"/>
            <a:endParaRPr lang="fr-FR" b="1" dirty="0">
              <a:solidFill>
                <a:schemeClr val="tx1"/>
              </a:solidFill>
            </a:endParaRPr>
          </a:p>
          <a:p>
            <a:pPr algn="ctr"/>
            <a:r>
              <a:rPr lang="fr-FR" b="1" dirty="0">
                <a:solidFill>
                  <a:schemeClr val="tx1"/>
                </a:solidFill>
              </a:rPr>
              <a:t>Faible vitesse de pompage</a:t>
            </a:r>
          </a:p>
          <a:p>
            <a:pPr algn="ctr"/>
            <a:r>
              <a:rPr lang="fr-FR" b="1" dirty="0">
                <a:solidFill>
                  <a:schemeClr val="tx1"/>
                </a:solidFill>
              </a:rPr>
              <a:t>Pression limite 1 à 10mbar</a:t>
            </a:r>
          </a:p>
          <a:p>
            <a:pPr algn="ctr"/>
            <a:endParaRPr lang="fr-FR" b="1" dirty="0">
              <a:solidFill>
                <a:schemeClr val="tx1"/>
              </a:solidFill>
            </a:endParaRPr>
          </a:p>
        </p:txBody>
      </p:sp>
    </p:spTree>
    <p:extLst>
      <p:ext uri="{BB962C8B-B14F-4D97-AF65-F5344CB8AC3E}">
        <p14:creationId xmlns:p14="http://schemas.microsoft.com/office/powerpoint/2010/main" val="2183534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030E47D-BFEC-462C-AE51-74E6CE6945A6}"/>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palettes</a:t>
            </a:r>
          </a:p>
        </p:txBody>
      </p:sp>
      <p:pic>
        <p:nvPicPr>
          <p:cNvPr id="17" name="Image 16">
            <a:extLst>
              <a:ext uri="{FF2B5EF4-FFF2-40B4-BE49-F238E27FC236}">
                <a16:creationId xmlns:a16="http://schemas.microsoft.com/office/drawing/2014/main" id="{79F81597-55BD-4CD7-9A9F-ACEC35C195B6}"/>
              </a:ext>
            </a:extLst>
          </p:cNvPr>
          <p:cNvPicPr>
            <a:picLocks noChangeAspect="1"/>
          </p:cNvPicPr>
          <p:nvPr/>
        </p:nvPicPr>
        <p:blipFill rotWithShape="1">
          <a:blip r:embed="rId2">
            <a:extLst>
              <a:ext uri="{28A0092B-C50C-407E-A947-70E740481C1C}">
                <a14:useLocalDpi xmlns:a14="http://schemas.microsoft.com/office/drawing/2010/main" val="0"/>
              </a:ext>
            </a:extLst>
          </a:blip>
          <a:srcRect t="1379" b="1"/>
          <a:stretch/>
        </p:blipFill>
        <p:spPr>
          <a:xfrm>
            <a:off x="2347496" y="1095375"/>
            <a:ext cx="5367754" cy="5293716"/>
          </a:xfrm>
          <a:prstGeom prst="rect">
            <a:avLst/>
          </a:prstGeom>
        </p:spPr>
      </p:pic>
      <p:sp>
        <p:nvSpPr>
          <p:cNvPr id="22" name="Rectangle : coins arrondis 21">
            <a:extLst>
              <a:ext uri="{FF2B5EF4-FFF2-40B4-BE49-F238E27FC236}">
                <a16:creationId xmlns:a16="http://schemas.microsoft.com/office/drawing/2014/main" id="{60325AB8-3B39-4D64-90AB-4E87ED968096}"/>
              </a:ext>
            </a:extLst>
          </p:cNvPr>
          <p:cNvSpPr/>
          <p:nvPr/>
        </p:nvSpPr>
        <p:spPr>
          <a:xfrm>
            <a:off x="6749111" y="597057"/>
            <a:ext cx="5261914" cy="146034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 ou 3 palettes maintenues par des ressort ou libres</a:t>
            </a:r>
          </a:p>
          <a:p>
            <a:pPr algn="ctr"/>
            <a:endParaRPr lang="fr-FR" dirty="0">
              <a:solidFill>
                <a:schemeClr val="tx1"/>
              </a:solidFill>
            </a:endParaRPr>
          </a:p>
          <a:p>
            <a:pPr algn="ctr"/>
            <a:r>
              <a:rPr lang="fr-FR" dirty="0">
                <a:solidFill>
                  <a:schemeClr val="tx1"/>
                </a:solidFill>
              </a:rPr>
              <a:t>Vitesse de rotation ≈ 2000 tours/min</a:t>
            </a:r>
          </a:p>
        </p:txBody>
      </p:sp>
      <p:cxnSp>
        <p:nvCxnSpPr>
          <p:cNvPr id="8" name="Connecteur droit avec flèche 7">
            <a:extLst>
              <a:ext uri="{FF2B5EF4-FFF2-40B4-BE49-F238E27FC236}">
                <a16:creationId xmlns:a16="http://schemas.microsoft.com/office/drawing/2014/main" id="{1F7F4ADC-F645-40CD-906B-351646F646D0}"/>
              </a:ext>
            </a:extLst>
          </p:cNvPr>
          <p:cNvCxnSpPr>
            <a:cxnSpLocks/>
          </p:cNvCxnSpPr>
          <p:nvPr/>
        </p:nvCxnSpPr>
        <p:spPr>
          <a:xfrm flipH="1">
            <a:off x="5791201" y="3162300"/>
            <a:ext cx="2457449" cy="5429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18EF0E23-B188-4F0A-8BE2-9B275C0EFC24}"/>
              </a:ext>
            </a:extLst>
          </p:cNvPr>
          <p:cNvCxnSpPr>
            <a:cxnSpLocks/>
            <a:stCxn id="26" idx="1"/>
          </p:cNvCxnSpPr>
          <p:nvPr/>
        </p:nvCxnSpPr>
        <p:spPr>
          <a:xfrm flipH="1" flipV="1">
            <a:off x="6096001" y="4124326"/>
            <a:ext cx="2200274" cy="19282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0A3123B-B886-4219-8722-66C1FEB03967}"/>
              </a:ext>
            </a:extLst>
          </p:cNvPr>
          <p:cNvCxnSpPr>
            <a:cxnSpLocks/>
          </p:cNvCxnSpPr>
          <p:nvPr/>
        </p:nvCxnSpPr>
        <p:spPr>
          <a:xfrm flipV="1">
            <a:off x="1544004" y="4622643"/>
            <a:ext cx="2013582" cy="14299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8A43D212-A535-4FDC-9388-F8197466F32D}"/>
              </a:ext>
            </a:extLst>
          </p:cNvPr>
          <p:cNvCxnSpPr>
            <a:cxnSpLocks/>
          </p:cNvCxnSpPr>
          <p:nvPr/>
        </p:nvCxnSpPr>
        <p:spPr>
          <a:xfrm>
            <a:off x="2037890" y="1798807"/>
            <a:ext cx="1962610" cy="71212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4452971B-038F-4D5E-ABB8-B613356F2E6C}"/>
              </a:ext>
            </a:extLst>
          </p:cNvPr>
          <p:cNvSpPr txBox="1"/>
          <p:nvPr/>
        </p:nvSpPr>
        <p:spPr>
          <a:xfrm>
            <a:off x="1050119" y="1429475"/>
            <a:ext cx="987771" cy="369332"/>
          </a:xfrm>
          <a:prstGeom prst="rect">
            <a:avLst/>
          </a:prstGeom>
          <a:noFill/>
        </p:spPr>
        <p:txBody>
          <a:bodyPr wrap="none" rtlCol="0">
            <a:spAutoFit/>
          </a:bodyPr>
          <a:lstStyle/>
          <a:p>
            <a:r>
              <a:rPr lang="fr-FR" dirty="0"/>
              <a:t>soupape</a:t>
            </a:r>
          </a:p>
        </p:txBody>
      </p:sp>
      <p:sp>
        <p:nvSpPr>
          <p:cNvPr id="25" name="ZoneTexte 24">
            <a:extLst>
              <a:ext uri="{FF2B5EF4-FFF2-40B4-BE49-F238E27FC236}">
                <a16:creationId xmlns:a16="http://schemas.microsoft.com/office/drawing/2014/main" id="{A0911588-69C6-4FA4-B116-311C481E6FFD}"/>
              </a:ext>
            </a:extLst>
          </p:cNvPr>
          <p:cNvSpPr txBox="1"/>
          <p:nvPr/>
        </p:nvSpPr>
        <p:spPr>
          <a:xfrm>
            <a:off x="960241" y="6052574"/>
            <a:ext cx="731162" cy="369332"/>
          </a:xfrm>
          <a:prstGeom prst="rect">
            <a:avLst/>
          </a:prstGeom>
          <a:noFill/>
        </p:spPr>
        <p:txBody>
          <a:bodyPr wrap="none" rtlCol="0">
            <a:spAutoFit/>
          </a:bodyPr>
          <a:lstStyle/>
          <a:p>
            <a:r>
              <a:rPr lang="fr-FR" dirty="0"/>
              <a:t>stator</a:t>
            </a:r>
          </a:p>
        </p:txBody>
      </p:sp>
      <p:sp>
        <p:nvSpPr>
          <p:cNvPr id="26" name="ZoneTexte 25">
            <a:extLst>
              <a:ext uri="{FF2B5EF4-FFF2-40B4-BE49-F238E27FC236}">
                <a16:creationId xmlns:a16="http://schemas.microsoft.com/office/drawing/2014/main" id="{12AC4164-7769-4F29-8571-4105E9CE127A}"/>
              </a:ext>
            </a:extLst>
          </p:cNvPr>
          <p:cNvSpPr txBox="1"/>
          <p:nvPr/>
        </p:nvSpPr>
        <p:spPr>
          <a:xfrm>
            <a:off x="8296275" y="5867908"/>
            <a:ext cx="937501" cy="369332"/>
          </a:xfrm>
          <a:prstGeom prst="rect">
            <a:avLst/>
          </a:prstGeom>
          <a:noFill/>
        </p:spPr>
        <p:txBody>
          <a:bodyPr wrap="none" rtlCol="0">
            <a:spAutoFit/>
          </a:bodyPr>
          <a:lstStyle/>
          <a:p>
            <a:r>
              <a:rPr lang="fr-FR" dirty="0"/>
              <a:t>palettes</a:t>
            </a:r>
          </a:p>
        </p:txBody>
      </p:sp>
      <p:sp>
        <p:nvSpPr>
          <p:cNvPr id="27" name="ZoneTexte 26">
            <a:extLst>
              <a:ext uri="{FF2B5EF4-FFF2-40B4-BE49-F238E27FC236}">
                <a16:creationId xmlns:a16="http://schemas.microsoft.com/office/drawing/2014/main" id="{433F253F-5A53-41AC-A5E9-9CADE037CC7A}"/>
              </a:ext>
            </a:extLst>
          </p:cNvPr>
          <p:cNvSpPr txBox="1"/>
          <p:nvPr/>
        </p:nvSpPr>
        <p:spPr>
          <a:xfrm>
            <a:off x="8268655" y="2895253"/>
            <a:ext cx="659604" cy="369332"/>
          </a:xfrm>
          <a:prstGeom prst="rect">
            <a:avLst/>
          </a:prstGeom>
          <a:noFill/>
        </p:spPr>
        <p:txBody>
          <a:bodyPr wrap="none" rtlCol="0">
            <a:spAutoFit/>
          </a:bodyPr>
          <a:lstStyle/>
          <a:p>
            <a:r>
              <a:rPr lang="fr-FR" dirty="0"/>
              <a:t>rotor</a:t>
            </a:r>
          </a:p>
        </p:txBody>
      </p:sp>
      <p:cxnSp>
        <p:nvCxnSpPr>
          <p:cNvPr id="28" name="Connecteur droit avec flèche 27">
            <a:extLst>
              <a:ext uri="{FF2B5EF4-FFF2-40B4-BE49-F238E27FC236}">
                <a16:creationId xmlns:a16="http://schemas.microsoft.com/office/drawing/2014/main" id="{8EF03789-F65A-445E-83A3-EA83A41B3709}"/>
              </a:ext>
            </a:extLst>
          </p:cNvPr>
          <p:cNvCxnSpPr>
            <a:cxnSpLocks/>
            <a:stCxn id="26" idx="1"/>
          </p:cNvCxnSpPr>
          <p:nvPr/>
        </p:nvCxnSpPr>
        <p:spPr>
          <a:xfrm flipH="1" flipV="1">
            <a:off x="4133851" y="4102440"/>
            <a:ext cx="4162424" cy="19501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41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030E47D-BFEC-462C-AE51-74E6CE6945A6}"/>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palettes</a:t>
            </a:r>
          </a:p>
        </p:txBody>
      </p:sp>
      <p:pic>
        <p:nvPicPr>
          <p:cNvPr id="3" name="Image 2">
            <a:extLst>
              <a:ext uri="{FF2B5EF4-FFF2-40B4-BE49-F238E27FC236}">
                <a16:creationId xmlns:a16="http://schemas.microsoft.com/office/drawing/2014/main" id="{50708650-B1EF-4972-8876-8CACADB360EC}"/>
              </a:ext>
            </a:extLst>
          </p:cNvPr>
          <p:cNvPicPr>
            <a:picLocks noChangeAspect="1"/>
          </p:cNvPicPr>
          <p:nvPr/>
        </p:nvPicPr>
        <p:blipFill>
          <a:blip r:embed="rId2"/>
          <a:stretch>
            <a:fillRect/>
          </a:stretch>
        </p:blipFill>
        <p:spPr>
          <a:xfrm>
            <a:off x="511155" y="2555054"/>
            <a:ext cx="2680754" cy="2880000"/>
          </a:xfrm>
          <a:prstGeom prst="rect">
            <a:avLst/>
          </a:prstGeom>
        </p:spPr>
      </p:pic>
      <p:pic>
        <p:nvPicPr>
          <p:cNvPr id="4" name="Image 3">
            <a:extLst>
              <a:ext uri="{FF2B5EF4-FFF2-40B4-BE49-F238E27FC236}">
                <a16:creationId xmlns:a16="http://schemas.microsoft.com/office/drawing/2014/main" id="{C00D4A6A-2899-494F-BE31-1DA3D823D05C}"/>
              </a:ext>
            </a:extLst>
          </p:cNvPr>
          <p:cNvPicPr>
            <a:picLocks noChangeAspect="1"/>
          </p:cNvPicPr>
          <p:nvPr/>
        </p:nvPicPr>
        <p:blipFill>
          <a:blip r:embed="rId3"/>
          <a:stretch>
            <a:fillRect/>
          </a:stretch>
        </p:blipFill>
        <p:spPr>
          <a:xfrm>
            <a:off x="3703064" y="2555054"/>
            <a:ext cx="2463396" cy="2880000"/>
          </a:xfrm>
          <a:prstGeom prst="rect">
            <a:avLst/>
          </a:prstGeom>
        </p:spPr>
      </p:pic>
      <p:pic>
        <p:nvPicPr>
          <p:cNvPr id="5" name="Image 4">
            <a:extLst>
              <a:ext uri="{FF2B5EF4-FFF2-40B4-BE49-F238E27FC236}">
                <a16:creationId xmlns:a16="http://schemas.microsoft.com/office/drawing/2014/main" id="{DD331CB4-7114-43AD-8BE0-6D25B4F19AAB}"/>
              </a:ext>
            </a:extLst>
          </p:cNvPr>
          <p:cNvPicPr>
            <a:picLocks noChangeAspect="1"/>
          </p:cNvPicPr>
          <p:nvPr/>
        </p:nvPicPr>
        <p:blipFill>
          <a:blip r:embed="rId4"/>
          <a:stretch>
            <a:fillRect/>
          </a:stretch>
        </p:blipFill>
        <p:spPr>
          <a:xfrm>
            <a:off x="6677615" y="2555054"/>
            <a:ext cx="2463396" cy="2880000"/>
          </a:xfrm>
          <a:prstGeom prst="rect">
            <a:avLst/>
          </a:prstGeom>
        </p:spPr>
      </p:pic>
      <p:pic>
        <p:nvPicPr>
          <p:cNvPr id="6" name="Image 5">
            <a:extLst>
              <a:ext uri="{FF2B5EF4-FFF2-40B4-BE49-F238E27FC236}">
                <a16:creationId xmlns:a16="http://schemas.microsoft.com/office/drawing/2014/main" id="{5FF6FD0E-367F-4D4F-9F63-92BD4C940915}"/>
              </a:ext>
            </a:extLst>
          </p:cNvPr>
          <p:cNvPicPr>
            <a:picLocks noChangeAspect="1"/>
          </p:cNvPicPr>
          <p:nvPr/>
        </p:nvPicPr>
        <p:blipFill>
          <a:blip r:embed="rId5"/>
          <a:stretch>
            <a:fillRect/>
          </a:stretch>
        </p:blipFill>
        <p:spPr>
          <a:xfrm>
            <a:off x="9652166" y="2555054"/>
            <a:ext cx="2028679" cy="2880000"/>
          </a:xfrm>
          <a:prstGeom prst="rect">
            <a:avLst/>
          </a:prstGeom>
        </p:spPr>
      </p:pic>
      <p:sp>
        <p:nvSpPr>
          <p:cNvPr id="18" name="ZoneTexte 17">
            <a:extLst>
              <a:ext uri="{FF2B5EF4-FFF2-40B4-BE49-F238E27FC236}">
                <a16:creationId xmlns:a16="http://schemas.microsoft.com/office/drawing/2014/main" id="{C3CEF474-76BF-4BEF-9FEF-916098B4B26C}"/>
              </a:ext>
            </a:extLst>
          </p:cNvPr>
          <p:cNvSpPr txBox="1"/>
          <p:nvPr/>
        </p:nvSpPr>
        <p:spPr>
          <a:xfrm>
            <a:off x="1281087" y="5584923"/>
            <a:ext cx="1140890" cy="369332"/>
          </a:xfrm>
          <a:prstGeom prst="rect">
            <a:avLst/>
          </a:prstGeom>
          <a:noFill/>
        </p:spPr>
        <p:txBody>
          <a:bodyPr wrap="none" rtlCol="0">
            <a:spAutoFit/>
          </a:bodyPr>
          <a:lstStyle/>
          <a:p>
            <a:r>
              <a:rPr lang="fr-FR" b="1" dirty="0">
                <a:solidFill>
                  <a:srgbClr val="0070C0"/>
                </a:solidFill>
              </a:rPr>
              <a:t>aspiration</a:t>
            </a:r>
          </a:p>
        </p:txBody>
      </p:sp>
      <p:sp>
        <p:nvSpPr>
          <p:cNvPr id="19" name="ZoneTexte 18">
            <a:extLst>
              <a:ext uri="{FF2B5EF4-FFF2-40B4-BE49-F238E27FC236}">
                <a16:creationId xmlns:a16="http://schemas.microsoft.com/office/drawing/2014/main" id="{F972450B-5549-47ED-AF36-118E95A8A7C3}"/>
              </a:ext>
            </a:extLst>
          </p:cNvPr>
          <p:cNvSpPr txBox="1"/>
          <p:nvPr/>
        </p:nvSpPr>
        <p:spPr>
          <a:xfrm>
            <a:off x="4427155" y="5568891"/>
            <a:ext cx="1015214" cy="369332"/>
          </a:xfrm>
          <a:prstGeom prst="rect">
            <a:avLst/>
          </a:prstGeom>
          <a:noFill/>
        </p:spPr>
        <p:txBody>
          <a:bodyPr wrap="none" rtlCol="0">
            <a:spAutoFit/>
          </a:bodyPr>
          <a:lstStyle/>
          <a:p>
            <a:r>
              <a:rPr lang="fr-FR" b="1" dirty="0">
                <a:solidFill>
                  <a:srgbClr val="0070C0"/>
                </a:solidFill>
              </a:rPr>
              <a:t>transfert</a:t>
            </a:r>
          </a:p>
        </p:txBody>
      </p:sp>
      <p:sp>
        <p:nvSpPr>
          <p:cNvPr id="20" name="ZoneTexte 19">
            <a:extLst>
              <a:ext uri="{FF2B5EF4-FFF2-40B4-BE49-F238E27FC236}">
                <a16:creationId xmlns:a16="http://schemas.microsoft.com/office/drawing/2014/main" id="{A515F66C-F80A-46DD-848D-43F068FAE1AA}"/>
              </a:ext>
            </a:extLst>
          </p:cNvPr>
          <p:cNvSpPr txBox="1"/>
          <p:nvPr/>
        </p:nvSpPr>
        <p:spPr>
          <a:xfrm>
            <a:off x="7212102" y="5584923"/>
            <a:ext cx="1394421" cy="369332"/>
          </a:xfrm>
          <a:prstGeom prst="rect">
            <a:avLst/>
          </a:prstGeom>
          <a:noFill/>
        </p:spPr>
        <p:txBody>
          <a:bodyPr wrap="none" rtlCol="0">
            <a:spAutoFit/>
          </a:bodyPr>
          <a:lstStyle/>
          <a:p>
            <a:r>
              <a:rPr lang="fr-FR" b="1" dirty="0">
                <a:solidFill>
                  <a:srgbClr val="FF0000"/>
                </a:solidFill>
              </a:rPr>
              <a:t>compression</a:t>
            </a:r>
          </a:p>
        </p:txBody>
      </p:sp>
      <p:sp>
        <p:nvSpPr>
          <p:cNvPr id="21" name="ZoneTexte 20">
            <a:extLst>
              <a:ext uri="{FF2B5EF4-FFF2-40B4-BE49-F238E27FC236}">
                <a16:creationId xmlns:a16="http://schemas.microsoft.com/office/drawing/2014/main" id="{12DA1C16-F762-4B7B-B0D9-C7B64E4BC472}"/>
              </a:ext>
            </a:extLst>
          </p:cNvPr>
          <p:cNvSpPr txBox="1"/>
          <p:nvPr/>
        </p:nvSpPr>
        <p:spPr>
          <a:xfrm>
            <a:off x="9981157" y="5584923"/>
            <a:ext cx="1370696" cy="369332"/>
          </a:xfrm>
          <a:prstGeom prst="rect">
            <a:avLst/>
          </a:prstGeom>
          <a:noFill/>
        </p:spPr>
        <p:txBody>
          <a:bodyPr wrap="none" rtlCol="0">
            <a:spAutoFit/>
          </a:bodyPr>
          <a:lstStyle/>
          <a:p>
            <a:r>
              <a:rPr lang="fr-FR" b="1" dirty="0">
                <a:solidFill>
                  <a:srgbClr val="FF0000"/>
                </a:solidFill>
              </a:rPr>
              <a:t>refoulement</a:t>
            </a:r>
          </a:p>
        </p:txBody>
      </p:sp>
      <p:sp>
        <p:nvSpPr>
          <p:cNvPr id="22" name="Rectangle : coins arrondis 21">
            <a:extLst>
              <a:ext uri="{FF2B5EF4-FFF2-40B4-BE49-F238E27FC236}">
                <a16:creationId xmlns:a16="http://schemas.microsoft.com/office/drawing/2014/main" id="{60325AB8-3B39-4D64-90AB-4E87ED968096}"/>
              </a:ext>
            </a:extLst>
          </p:cNvPr>
          <p:cNvSpPr/>
          <p:nvPr/>
        </p:nvSpPr>
        <p:spPr>
          <a:xfrm>
            <a:off x="6749111" y="787557"/>
            <a:ext cx="5261914" cy="146034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 ou 3 palettes maintenues par des ressorts ou libres</a:t>
            </a:r>
          </a:p>
          <a:p>
            <a:pPr algn="ctr"/>
            <a:endParaRPr lang="fr-FR" dirty="0">
              <a:solidFill>
                <a:schemeClr val="tx1"/>
              </a:solidFill>
            </a:endParaRPr>
          </a:p>
          <a:p>
            <a:pPr algn="ctr"/>
            <a:r>
              <a:rPr lang="fr-FR" dirty="0">
                <a:solidFill>
                  <a:schemeClr val="tx1"/>
                </a:solidFill>
              </a:rPr>
              <a:t>Vitesse de rotation ≈ 2000 tours/min</a:t>
            </a:r>
          </a:p>
        </p:txBody>
      </p:sp>
      <p:sp>
        <p:nvSpPr>
          <p:cNvPr id="23" name="Rectangle 22">
            <a:extLst>
              <a:ext uri="{FF2B5EF4-FFF2-40B4-BE49-F238E27FC236}">
                <a16:creationId xmlns:a16="http://schemas.microsoft.com/office/drawing/2014/main" id="{E8E08DFE-A40C-46E5-9F8F-7F638BAA78DC}"/>
              </a:ext>
            </a:extLst>
          </p:cNvPr>
          <p:cNvSpPr/>
          <p:nvPr/>
        </p:nvSpPr>
        <p:spPr>
          <a:xfrm>
            <a:off x="940280" y="5918043"/>
            <a:ext cx="10991850" cy="369332"/>
          </a:xfrm>
          <a:prstGeom prst="rect">
            <a:avLst/>
          </a:prstGeom>
        </p:spPr>
        <p:txBody>
          <a:bodyPr wrap="square">
            <a:spAutoFit/>
          </a:bodyPr>
          <a:lstStyle/>
          <a:p>
            <a:r>
              <a:rPr lang="fr-FR" dirty="0">
                <a:latin typeface="Calibri" panose="020F0502020204030204" pitchFamily="34" charset="0"/>
              </a:rPr>
              <a:t>http://nte-serveur.univ-lyon1.fr/pfcp/lcp/commun/pompe_palettes/pompe_a_palettes.htm </a:t>
            </a:r>
            <a:endParaRPr lang="fr-FR" dirty="0"/>
          </a:p>
        </p:txBody>
      </p:sp>
      <p:sp>
        <p:nvSpPr>
          <p:cNvPr id="7" name="ZoneTexte 6">
            <a:extLst>
              <a:ext uri="{FF2B5EF4-FFF2-40B4-BE49-F238E27FC236}">
                <a16:creationId xmlns:a16="http://schemas.microsoft.com/office/drawing/2014/main" id="{E5311E31-07E2-4FD4-8E69-F69E5A41C6EF}"/>
              </a:ext>
            </a:extLst>
          </p:cNvPr>
          <p:cNvSpPr txBox="1"/>
          <p:nvPr/>
        </p:nvSpPr>
        <p:spPr>
          <a:xfrm>
            <a:off x="940280" y="6354715"/>
            <a:ext cx="4881336" cy="369332"/>
          </a:xfrm>
          <a:prstGeom prst="rect">
            <a:avLst/>
          </a:prstGeom>
          <a:noFill/>
        </p:spPr>
        <p:txBody>
          <a:bodyPr wrap="none" rtlCol="0">
            <a:spAutoFit/>
          </a:bodyPr>
          <a:lstStyle/>
          <a:p>
            <a:r>
              <a:rPr lang="fr-FR" dirty="0">
                <a:hlinkClick r:id="rId6"/>
              </a:rPr>
              <a:t>https://www.youtube.com/watch?v=oXgdnnkIKZ4</a:t>
            </a:r>
            <a:endParaRPr lang="fr-FR" dirty="0"/>
          </a:p>
        </p:txBody>
      </p:sp>
      <p:pic>
        <p:nvPicPr>
          <p:cNvPr id="15" name="Image 14">
            <a:extLst>
              <a:ext uri="{FF2B5EF4-FFF2-40B4-BE49-F238E27FC236}">
                <a16:creationId xmlns:a16="http://schemas.microsoft.com/office/drawing/2014/main" id="{53F56B53-5C82-4B54-8592-0E9704BACD96}"/>
              </a:ext>
            </a:extLst>
          </p:cNvPr>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flipH="1">
            <a:off x="4427615" y="119265"/>
            <a:ext cx="2250000" cy="2796925"/>
          </a:xfrm>
          <a:prstGeom prst="rect">
            <a:avLst/>
          </a:prstGeom>
        </p:spPr>
      </p:pic>
      <p:sp>
        <p:nvSpPr>
          <p:cNvPr id="9" name="Rectangle 8">
            <a:extLst>
              <a:ext uri="{FF2B5EF4-FFF2-40B4-BE49-F238E27FC236}">
                <a16:creationId xmlns:a16="http://schemas.microsoft.com/office/drawing/2014/main" id="{4D3B0CC1-7D57-428D-97DE-4E9EAA28AA9E}"/>
              </a:ext>
            </a:extLst>
          </p:cNvPr>
          <p:cNvSpPr/>
          <p:nvPr/>
        </p:nvSpPr>
        <p:spPr>
          <a:xfrm>
            <a:off x="4910376" y="466139"/>
            <a:ext cx="342900" cy="132773"/>
          </a:xfrm>
          <a:prstGeom prst="rect">
            <a:avLst/>
          </a:prstGeom>
          <a:solidFill>
            <a:srgbClr val="FEF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huile</a:t>
            </a:r>
          </a:p>
        </p:txBody>
      </p:sp>
      <p:pic>
        <p:nvPicPr>
          <p:cNvPr id="10" name="Image 9">
            <a:extLst>
              <a:ext uri="{FF2B5EF4-FFF2-40B4-BE49-F238E27FC236}">
                <a16:creationId xmlns:a16="http://schemas.microsoft.com/office/drawing/2014/main" id="{4D443143-623F-4957-AD90-8017DF1E0ED5}"/>
              </a:ext>
            </a:extLst>
          </p:cNvPr>
          <p:cNvPicPr>
            <a:picLocks noChangeAspect="1"/>
          </p:cNvPicPr>
          <p:nvPr/>
        </p:nvPicPr>
        <p:blipFill rotWithShape="1">
          <a:blip r:embed="rId8"/>
          <a:srcRect t="94539"/>
          <a:stretch/>
        </p:blipFill>
        <p:spPr>
          <a:xfrm>
            <a:off x="4427615" y="2796868"/>
            <a:ext cx="2250000" cy="152992"/>
          </a:xfrm>
          <a:prstGeom prst="rect">
            <a:avLst/>
          </a:prstGeom>
        </p:spPr>
      </p:pic>
    </p:spTree>
    <p:extLst>
      <p:ext uri="{BB962C8B-B14F-4D97-AF65-F5344CB8AC3E}">
        <p14:creationId xmlns:p14="http://schemas.microsoft.com/office/powerpoint/2010/main" val="230412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030E47D-BFEC-462C-AE51-74E6CE6945A6}"/>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palettes</a:t>
            </a:r>
          </a:p>
        </p:txBody>
      </p:sp>
      <p:pic>
        <p:nvPicPr>
          <p:cNvPr id="15" name="Image 14">
            <a:extLst>
              <a:ext uri="{FF2B5EF4-FFF2-40B4-BE49-F238E27FC236}">
                <a16:creationId xmlns:a16="http://schemas.microsoft.com/office/drawing/2014/main" id="{53F56B53-5C82-4B54-8592-0E9704BACD96}"/>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flipH="1">
            <a:off x="1584827" y="1667407"/>
            <a:ext cx="2250000" cy="2796925"/>
          </a:xfrm>
          <a:prstGeom prst="rect">
            <a:avLst/>
          </a:prstGeom>
        </p:spPr>
      </p:pic>
      <p:sp>
        <p:nvSpPr>
          <p:cNvPr id="9" name="Rectangle 8">
            <a:extLst>
              <a:ext uri="{FF2B5EF4-FFF2-40B4-BE49-F238E27FC236}">
                <a16:creationId xmlns:a16="http://schemas.microsoft.com/office/drawing/2014/main" id="{4D3B0CC1-7D57-428D-97DE-4E9EAA28AA9E}"/>
              </a:ext>
            </a:extLst>
          </p:cNvPr>
          <p:cNvSpPr/>
          <p:nvPr/>
        </p:nvSpPr>
        <p:spPr>
          <a:xfrm>
            <a:off x="2067588" y="2014281"/>
            <a:ext cx="342900" cy="132773"/>
          </a:xfrm>
          <a:prstGeom prst="rect">
            <a:avLst/>
          </a:prstGeom>
          <a:solidFill>
            <a:srgbClr val="FEF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huile</a:t>
            </a:r>
          </a:p>
        </p:txBody>
      </p:sp>
      <p:pic>
        <p:nvPicPr>
          <p:cNvPr id="10" name="Image 9">
            <a:extLst>
              <a:ext uri="{FF2B5EF4-FFF2-40B4-BE49-F238E27FC236}">
                <a16:creationId xmlns:a16="http://schemas.microsoft.com/office/drawing/2014/main" id="{4D443143-623F-4957-AD90-8017DF1E0ED5}"/>
              </a:ext>
            </a:extLst>
          </p:cNvPr>
          <p:cNvPicPr>
            <a:picLocks noChangeAspect="1"/>
          </p:cNvPicPr>
          <p:nvPr/>
        </p:nvPicPr>
        <p:blipFill rotWithShape="1">
          <a:blip r:embed="rId3"/>
          <a:srcRect t="94539"/>
          <a:stretch/>
        </p:blipFill>
        <p:spPr>
          <a:xfrm>
            <a:off x="1584827" y="4345010"/>
            <a:ext cx="2250000" cy="152992"/>
          </a:xfrm>
          <a:prstGeom prst="rect">
            <a:avLst/>
          </a:prstGeom>
        </p:spPr>
      </p:pic>
      <p:sp>
        <p:nvSpPr>
          <p:cNvPr id="17" name="Rectangle : coins arrondis 16">
            <a:extLst>
              <a:ext uri="{FF2B5EF4-FFF2-40B4-BE49-F238E27FC236}">
                <a16:creationId xmlns:a16="http://schemas.microsoft.com/office/drawing/2014/main" id="{1B1F2F60-6A18-4017-9136-FE97678AAFA6}"/>
              </a:ext>
            </a:extLst>
          </p:cNvPr>
          <p:cNvSpPr/>
          <p:nvPr/>
        </p:nvSpPr>
        <p:spPr>
          <a:xfrm>
            <a:off x="6785398" y="644412"/>
            <a:ext cx="3985404" cy="1800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a:t>
            </a:r>
          </a:p>
          <a:p>
            <a:pPr algn="ctr"/>
            <a:endParaRPr lang="fr-FR" b="1" dirty="0">
              <a:solidFill>
                <a:schemeClr val="tx1"/>
              </a:solidFill>
            </a:endParaRPr>
          </a:p>
          <a:p>
            <a:pPr algn="ctr"/>
            <a:r>
              <a:rPr lang="fr-FR" b="1" dirty="0">
                <a:solidFill>
                  <a:schemeClr val="tx1"/>
                </a:solidFill>
              </a:rPr>
              <a:t>Fiable, robuste</a:t>
            </a:r>
          </a:p>
          <a:p>
            <a:pPr algn="ctr"/>
            <a:endParaRPr lang="fr-FR" b="1" dirty="0">
              <a:solidFill>
                <a:schemeClr val="tx1"/>
              </a:solidFill>
            </a:endParaRPr>
          </a:p>
          <a:p>
            <a:pPr algn="ctr"/>
            <a:endParaRPr lang="fr-FR" b="1" dirty="0">
              <a:solidFill>
                <a:schemeClr val="tx1"/>
              </a:solidFill>
            </a:endParaRPr>
          </a:p>
        </p:txBody>
      </p:sp>
      <p:sp>
        <p:nvSpPr>
          <p:cNvPr id="24" name="Rectangle : coins arrondis 23">
            <a:extLst>
              <a:ext uri="{FF2B5EF4-FFF2-40B4-BE49-F238E27FC236}">
                <a16:creationId xmlns:a16="http://schemas.microsoft.com/office/drawing/2014/main" id="{F037FCBB-576C-4D74-9457-3B2FDFB1868B}"/>
              </a:ext>
            </a:extLst>
          </p:cNvPr>
          <p:cNvSpPr/>
          <p:nvPr/>
        </p:nvSpPr>
        <p:spPr>
          <a:xfrm>
            <a:off x="6785398" y="3749202"/>
            <a:ext cx="3985404" cy="1800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a:t>
            </a:r>
          </a:p>
          <a:p>
            <a:pPr algn="ctr"/>
            <a:endParaRPr lang="fr-FR" b="1" dirty="0">
              <a:solidFill>
                <a:schemeClr val="tx1"/>
              </a:solidFill>
            </a:endParaRPr>
          </a:p>
          <a:p>
            <a:pPr algn="ctr"/>
            <a:r>
              <a:rPr lang="fr-FR" b="1" dirty="0">
                <a:solidFill>
                  <a:schemeClr val="tx1"/>
                </a:solidFill>
              </a:rPr>
              <a:t>Présence d’huile</a:t>
            </a:r>
          </a:p>
          <a:p>
            <a:pPr algn="ctr"/>
            <a:r>
              <a:rPr lang="fr-FR" b="1" dirty="0">
                <a:solidFill>
                  <a:schemeClr val="tx1"/>
                </a:solidFill>
              </a:rPr>
              <a:t>Piégeage de gaz dans l’huile (danger)</a:t>
            </a:r>
          </a:p>
          <a:p>
            <a:pPr algn="ctr"/>
            <a:r>
              <a:rPr lang="fr-FR" b="1" dirty="0">
                <a:solidFill>
                  <a:schemeClr val="tx1"/>
                </a:solidFill>
              </a:rPr>
              <a:t>Sensibilité à la qualité de l’huile</a:t>
            </a:r>
          </a:p>
          <a:p>
            <a:pPr algn="ctr"/>
            <a:endParaRPr lang="fr-FR" b="1" dirty="0">
              <a:solidFill>
                <a:schemeClr val="tx1"/>
              </a:solidFill>
            </a:endParaRPr>
          </a:p>
        </p:txBody>
      </p:sp>
    </p:spTree>
    <p:extLst>
      <p:ext uri="{BB962C8B-B14F-4D97-AF65-F5344CB8AC3E}">
        <p14:creationId xmlns:p14="http://schemas.microsoft.com/office/powerpoint/2010/main" val="422699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spirale</a:t>
            </a:r>
          </a:p>
        </p:txBody>
      </p:sp>
      <p:pic>
        <p:nvPicPr>
          <p:cNvPr id="7" name="Espace réservé du contenu 4">
            <a:extLst>
              <a:ext uri="{FF2B5EF4-FFF2-40B4-BE49-F238E27FC236}">
                <a16:creationId xmlns:a16="http://schemas.microsoft.com/office/drawing/2014/main" id="{4BDF9425-687D-4BDE-B9B3-83389E2B40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68" r="15437"/>
          <a:stretch/>
        </p:blipFill>
        <p:spPr>
          <a:xfrm rot="5400000">
            <a:off x="7987671" y="1115862"/>
            <a:ext cx="3522969" cy="2593775"/>
          </a:xfrm>
          <a:prstGeom prst="rect">
            <a:avLst/>
          </a:prstGeom>
        </p:spPr>
      </p:pic>
      <p:pic>
        <p:nvPicPr>
          <p:cNvPr id="8" name="Scroll_Pump_Animation">
            <a:hlinkClick r:id="" action="ppaction://media"/>
            <a:extLst>
              <a:ext uri="{FF2B5EF4-FFF2-40B4-BE49-F238E27FC236}">
                <a16:creationId xmlns:a16="http://schemas.microsoft.com/office/drawing/2014/main" id="{CEA7772A-BAD0-4858-A6B2-53F6ED8C768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9544" t="10575" r="22984" b="18610"/>
          <a:stretch/>
        </p:blipFill>
        <p:spPr>
          <a:xfrm rot="5400000">
            <a:off x="696835" y="1104442"/>
            <a:ext cx="4572483" cy="4089171"/>
          </a:xfrm>
          <a:prstGeom prst="rect">
            <a:avLst/>
          </a:prstGeom>
        </p:spPr>
      </p:pic>
      <p:sp>
        <p:nvSpPr>
          <p:cNvPr id="3" name="Rectangle 2">
            <a:extLst>
              <a:ext uri="{FF2B5EF4-FFF2-40B4-BE49-F238E27FC236}">
                <a16:creationId xmlns:a16="http://schemas.microsoft.com/office/drawing/2014/main" id="{C07F889A-8C60-4A55-9876-48562B8E393D}"/>
              </a:ext>
            </a:extLst>
          </p:cNvPr>
          <p:cNvSpPr/>
          <p:nvPr/>
        </p:nvSpPr>
        <p:spPr>
          <a:xfrm>
            <a:off x="4421167" y="651265"/>
            <a:ext cx="870156" cy="843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1DA35361-9769-451D-875B-BC956F344A91}"/>
              </a:ext>
            </a:extLst>
          </p:cNvPr>
          <p:cNvSpPr/>
          <p:nvPr/>
        </p:nvSpPr>
        <p:spPr>
          <a:xfrm>
            <a:off x="435763" y="5432077"/>
            <a:ext cx="11306582" cy="119505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i="1" dirty="0">
                <a:solidFill>
                  <a:schemeClr val="tx1"/>
                </a:solidFill>
              </a:rPr>
              <a:t>Principe de fonctionnement </a:t>
            </a:r>
            <a:r>
              <a:rPr lang="fr-FR" sz="1600" dirty="0">
                <a:solidFill>
                  <a:schemeClr val="tx1"/>
                </a:solidFill>
              </a:rPr>
              <a:t>: 2 spirales (une fixe et une mobile). La partie mobile oscille dans la partie fixe mais sans contact, seuls les joints exercent un frottement. Un volume de gaz est emprisonné et comprimé par les oscillations. L'aspiration est à la périphérie et le refoulement est au centre. </a:t>
            </a:r>
            <a:br>
              <a:rPr lang="fr-FR" sz="1600" dirty="0">
                <a:solidFill>
                  <a:schemeClr val="tx1"/>
                </a:solidFill>
              </a:rPr>
            </a:br>
            <a:r>
              <a:rPr lang="fr-FR" sz="1600" dirty="0">
                <a:solidFill>
                  <a:schemeClr val="tx1"/>
                </a:solidFill>
              </a:rPr>
              <a:t>Au cours du mouvement, le volume emprisonné se déplace vers le centre et se réduit.</a:t>
            </a:r>
            <a:endParaRPr lang="fr-FR" sz="1600" b="1" dirty="0">
              <a:solidFill>
                <a:schemeClr val="tx1"/>
              </a:solidFill>
            </a:endParaRPr>
          </a:p>
        </p:txBody>
      </p:sp>
    </p:spTree>
    <p:extLst>
      <p:ext uri="{BB962C8B-B14F-4D97-AF65-F5344CB8AC3E}">
        <p14:creationId xmlns:p14="http://schemas.microsoft.com/office/powerpoint/2010/main" val="32498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à spirale</a:t>
            </a:r>
          </a:p>
        </p:txBody>
      </p:sp>
      <p:pic>
        <p:nvPicPr>
          <p:cNvPr id="8" name="Scroll_Pump_Animation">
            <a:hlinkClick r:id="" action="ppaction://media"/>
            <a:extLst>
              <a:ext uri="{FF2B5EF4-FFF2-40B4-BE49-F238E27FC236}">
                <a16:creationId xmlns:a16="http://schemas.microsoft.com/office/drawing/2014/main" id="{CEA7772A-BAD0-4858-A6B2-53F6ED8C768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9544" t="10575" r="22984" b="18610"/>
          <a:stretch/>
        </p:blipFill>
        <p:spPr>
          <a:xfrm rot="5400000">
            <a:off x="696835" y="1104442"/>
            <a:ext cx="4572483" cy="4089171"/>
          </a:xfrm>
          <a:prstGeom prst="rect">
            <a:avLst/>
          </a:prstGeom>
        </p:spPr>
      </p:pic>
      <p:sp>
        <p:nvSpPr>
          <p:cNvPr id="3" name="Rectangle 2">
            <a:extLst>
              <a:ext uri="{FF2B5EF4-FFF2-40B4-BE49-F238E27FC236}">
                <a16:creationId xmlns:a16="http://schemas.microsoft.com/office/drawing/2014/main" id="{C07F889A-8C60-4A55-9876-48562B8E393D}"/>
              </a:ext>
            </a:extLst>
          </p:cNvPr>
          <p:cNvSpPr/>
          <p:nvPr/>
        </p:nvSpPr>
        <p:spPr>
          <a:xfrm>
            <a:off x="4421167" y="651265"/>
            <a:ext cx="870156" cy="843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8DDBD291-7801-45AD-8A3C-12760607ABE7}"/>
              </a:ext>
            </a:extLst>
          </p:cNvPr>
          <p:cNvSpPr/>
          <p:nvPr/>
        </p:nvSpPr>
        <p:spPr>
          <a:xfrm>
            <a:off x="6785398" y="644412"/>
            <a:ext cx="3985404" cy="1800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a:t>
            </a:r>
          </a:p>
          <a:p>
            <a:pPr algn="ctr"/>
            <a:endParaRPr lang="fr-FR" b="1" dirty="0">
              <a:solidFill>
                <a:schemeClr val="tx1"/>
              </a:solidFill>
            </a:endParaRPr>
          </a:p>
          <a:p>
            <a:pPr algn="ctr"/>
            <a:r>
              <a:rPr lang="fr-FR" b="1" dirty="0">
                <a:solidFill>
                  <a:schemeClr val="tx1"/>
                </a:solidFill>
              </a:rPr>
              <a:t>Propre (pas d’huile)</a:t>
            </a:r>
          </a:p>
          <a:p>
            <a:pPr algn="ctr"/>
            <a:endParaRPr lang="fr-FR" b="1" dirty="0">
              <a:solidFill>
                <a:schemeClr val="tx1"/>
              </a:solidFill>
            </a:endParaRPr>
          </a:p>
          <a:p>
            <a:pPr algn="ctr"/>
            <a:endParaRPr lang="fr-FR" b="1" dirty="0">
              <a:solidFill>
                <a:schemeClr val="tx1"/>
              </a:solidFill>
            </a:endParaRPr>
          </a:p>
        </p:txBody>
      </p:sp>
      <p:sp>
        <p:nvSpPr>
          <p:cNvPr id="10" name="Rectangle : coins arrondis 9">
            <a:extLst>
              <a:ext uri="{FF2B5EF4-FFF2-40B4-BE49-F238E27FC236}">
                <a16:creationId xmlns:a16="http://schemas.microsoft.com/office/drawing/2014/main" id="{9759A030-DE32-43D1-BD9A-5B07C83CB23E}"/>
              </a:ext>
            </a:extLst>
          </p:cNvPr>
          <p:cNvSpPr/>
          <p:nvPr/>
        </p:nvSpPr>
        <p:spPr>
          <a:xfrm>
            <a:off x="6785398" y="3749202"/>
            <a:ext cx="3985404" cy="1800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a:t>
            </a:r>
          </a:p>
          <a:p>
            <a:pPr algn="ctr"/>
            <a:endParaRPr lang="fr-FR" b="1" dirty="0">
              <a:solidFill>
                <a:schemeClr val="tx1"/>
              </a:solidFill>
            </a:endParaRPr>
          </a:p>
          <a:p>
            <a:pPr algn="ctr"/>
            <a:r>
              <a:rPr lang="fr-FR" b="1" dirty="0">
                <a:solidFill>
                  <a:schemeClr val="tx1"/>
                </a:solidFill>
              </a:rPr>
              <a:t>Sensible (poussière, gaz corrosif, particules…)</a:t>
            </a:r>
          </a:p>
          <a:p>
            <a:pPr algn="ctr"/>
            <a:endParaRPr lang="fr-FR" b="1" dirty="0">
              <a:solidFill>
                <a:schemeClr val="tx1"/>
              </a:solidFill>
            </a:endParaRPr>
          </a:p>
        </p:txBody>
      </p:sp>
    </p:spTree>
    <p:extLst>
      <p:ext uri="{BB962C8B-B14F-4D97-AF65-F5344CB8AC3E}">
        <p14:creationId xmlns:p14="http://schemas.microsoft.com/office/powerpoint/2010/main" val="4660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01705C-55AD-43B8-A9A0-92EAC18669ED}"/>
              </a:ext>
            </a:extLst>
          </p:cNvPr>
          <p:cNvSpPr>
            <a:spLocks noGrp="1"/>
          </p:cNvSpPr>
          <p:nvPr>
            <p:ph type="title"/>
          </p:nvPr>
        </p:nvSpPr>
        <p:spPr/>
        <p:txBody>
          <a:bodyPr>
            <a:normAutofit/>
          </a:bodyPr>
          <a:lstStyle/>
          <a:p>
            <a:pPr algn="ctr"/>
            <a:r>
              <a:rPr lang="fr-FR" b="1" i="1" dirty="0"/>
              <a:t>Programme</a:t>
            </a:r>
            <a:endParaRPr lang="en-GB" sz="4000" b="1" i="1" dirty="0"/>
          </a:p>
        </p:txBody>
      </p:sp>
      <p:sp>
        <p:nvSpPr>
          <p:cNvPr id="3" name="Espace réservé du contenu 2">
            <a:extLst>
              <a:ext uri="{FF2B5EF4-FFF2-40B4-BE49-F238E27FC236}">
                <a16:creationId xmlns:a16="http://schemas.microsoft.com/office/drawing/2014/main" id="{B68EC022-884A-4781-987D-8EDC105CCBD9}"/>
              </a:ext>
            </a:extLst>
          </p:cNvPr>
          <p:cNvSpPr>
            <a:spLocks noGrp="1"/>
          </p:cNvSpPr>
          <p:nvPr>
            <p:ph idx="1"/>
          </p:nvPr>
        </p:nvSpPr>
        <p:spPr>
          <a:xfrm>
            <a:off x="838200" y="1825625"/>
            <a:ext cx="10515600" cy="4667250"/>
          </a:xfrm>
        </p:spPr>
        <p:txBody>
          <a:bodyPr>
            <a:normAutofit lnSpcReduction="10000"/>
          </a:bodyPr>
          <a:lstStyle/>
          <a:p>
            <a:r>
              <a:rPr lang="fr-FR" dirty="0"/>
              <a:t>Lundi 19 janvier </a:t>
            </a:r>
          </a:p>
          <a:p>
            <a:pPr lvl="2"/>
            <a:r>
              <a:rPr lang="fr-FR" dirty="0">
                <a:solidFill>
                  <a:schemeClr val="accent1"/>
                </a:solidFill>
              </a:rPr>
              <a:t>9h30 - 10h15 : Rappels théoriques</a:t>
            </a:r>
          </a:p>
          <a:p>
            <a:pPr lvl="2"/>
            <a:r>
              <a:rPr lang="fr-FR" dirty="0">
                <a:solidFill>
                  <a:schemeClr val="accent1"/>
                </a:solidFill>
              </a:rPr>
              <a:t>10h30 - 12h15 : Pompe Scroll</a:t>
            </a:r>
          </a:p>
          <a:p>
            <a:pPr lvl="2">
              <a:spcBef>
                <a:spcPts val="1800"/>
              </a:spcBef>
            </a:pPr>
            <a:r>
              <a:rPr lang="fr-FR" dirty="0">
                <a:solidFill>
                  <a:schemeClr val="accent1"/>
                </a:solidFill>
              </a:rPr>
              <a:t>13h45 - 14h45 : Jauge à vide</a:t>
            </a:r>
          </a:p>
          <a:p>
            <a:pPr lvl="2"/>
            <a:r>
              <a:rPr lang="fr-FR" dirty="0">
                <a:solidFill>
                  <a:schemeClr val="accent1"/>
                </a:solidFill>
              </a:rPr>
              <a:t>14h45 - 15h45 : Pompe à membranes</a:t>
            </a:r>
          </a:p>
          <a:p>
            <a:pPr lvl="2"/>
            <a:r>
              <a:rPr lang="fr-FR" dirty="0">
                <a:solidFill>
                  <a:schemeClr val="accent1"/>
                </a:solidFill>
              </a:rPr>
              <a:t>16h00 - 17h30 : Autres pompes et visites</a:t>
            </a:r>
            <a:endParaRPr lang="en-GB" dirty="0">
              <a:solidFill>
                <a:schemeClr val="accent1"/>
              </a:solidFill>
            </a:endParaRPr>
          </a:p>
          <a:p>
            <a:r>
              <a:rPr lang="fr-FR" dirty="0"/>
              <a:t>Mardi 20 janvier </a:t>
            </a:r>
          </a:p>
          <a:p>
            <a:pPr lvl="2"/>
            <a:r>
              <a:rPr lang="fr-FR" dirty="0">
                <a:solidFill>
                  <a:schemeClr val="accent1"/>
                </a:solidFill>
              </a:rPr>
              <a:t>9h – 11h30 : Pompe à palettes</a:t>
            </a:r>
          </a:p>
          <a:p>
            <a:pPr lvl="2"/>
            <a:r>
              <a:rPr lang="fr-FR" dirty="0">
                <a:solidFill>
                  <a:schemeClr val="accent1"/>
                </a:solidFill>
              </a:rPr>
              <a:t>11h30 - 12h30 : Débrief de la formation</a:t>
            </a:r>
          </a:p>
          <a:p>
            <a:pPr lvl="2">
              <a:spcBef>
                <a:spcPts val="1800"/>
              </a:spcBef>
            </a:pPr>
            <a:r>
              <a:rPr lang="fr-FR" dirty="0">
                <a:solidFill>
                  <a:schemeClr val="accent2"/>
                </a:solidFill>
              </a:rPr>
              <a:t>13h45 -  14h15 : Autres pompes</a:t>
            </a:r>
          </a:p>
          <a:p>
            <a:pPr lvl="2"/>
            <a:r>
              <a:rPr lang="fr-FR" dirty="0">
                <a:solidFill>
                  <a:schemeClr val="accent2"/>
                </a:solidFill>
              </a:rPr>
              <a:t>14h15 - 15h15 : Démarches pour organiser un formation</a:t>
            </a:r>
          </a:p>
          <a:p>
            <a:pPr lvl="2"/>
            <a:r>
              <a:rPr lang="fr-FR" dirty="0">
                <a:solidFill>
                  <a:schemeClr val="accent2"/>
                </a:solidFill>
              </a:rPr>
              <a:t>15h30 - 16h30 : Présentation des documents fournis par </a:t>
            </a:r>
            <a:r>
              <a:rPr lang="fr-FR" dirty="0" err="1">
                <a:solidFill>
                  <a:schemeClr val="accent2"/>
                </a:solidFill>
              </a:rPr>
              <a:t>RTVide</a:t>
            </a:r>
            <a:endParaRPr lang="en-GB" dirty="0">
              <a:solidFill>
                <a:schemeClr val="accent2"/>
              </a:solidFill>
            </a:endParaRPr>
          </a:p>
          <a:p>
            <a:pPr marL="457200" lvl="1" indent="0">
              <a:buNone/>
            </a:pPr>
            <a:endParaRPr lang="fr-FR" dirty="0"/>
          </a:p>
        </p:txBody>
      </p:sp>
    </p:spTree>
    <p:extLst>
      <p:ext uri="{BB962C8B-B14F-4D97-AF65-F5344CB8AC3E}">
        <p14:creationId xmlns:p14="http://schemas.microsoft.com/office/powerpoint/2010/main" val="2596345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A99F63E-5291-4268-B1F6-B340DE5AB0AA}"/>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cinétique : principe</a:t>
            </a:r>
          </a:p>
        </p:txBody>
      </p:sp>
      <p:sp>
        <p:nvSpPr>
          <p:cNvPr id="3" name="ZoneTexte 2"/>
          <p:cNvSpPr txBox="1"/>
          <p:nvPr/>
        </p:nvSpPr>
        <p:spPr>
          <a:xfrm>
            <a:off x="354794" y="1252331"/>
            <a:ext cx="11483978" cy="369332"/>
          </a:xfrm>
          <a:prstGeom prst="rect">
            <a:avLst/>
          </a:prstGeom>
          <a:noFill/>
        </p:spPr>
        <p:txBody>
          <a:bodyPr wrap="none" rtlCol="0">
            <a:spAutoFit/>
          </a:bodyPr>
          <a:lstStyle/>
          <a:p>
            <a:r>
              <a:rPr lang="fr-FR" dirty="0"/>
              <a:t>Une paroi mobile fait que la molécule qui la frappe est réémise dans une direction privilégiée pour favoriser le pompage </a:t>
            </a:r>
          </a:p>
        </p:txBody>
      </p:sp>
      <p:sp>
        <p:nvSpPr>
          <p:cNvPr id="4" name="Flèche droite 3"/>
          <p:cNvSpPr/>
          <p:nvPr/>
        </p:nvSpPr>
        <p:spPr>
          <a:xfrm>
            <a:off x="537955" y="2557254"/>
            <a:ext cx="1242392" cy="606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208142" y="2398732"/>
            <a:ext cx="9573005" cy="923330"/>
          </a:xfrm>
          <a:prstGeom prst="rect">
            <a:avLst/>
          </a:prstGeom>
          <a:noFill/>
        </p:spPr>
        <p:txBody>
          <a:bodyPr wrap="none" rtlCol="0">
            <a:spAutoFit/>
          </a:bodyPr>
          <a:lstStyle/>
          <a:p>
            <a:r>
              <a:rPr lang="fr-FR" dirty="0"/>
              <a:t>Forme géométrique des parois</a:t>
            </a:r>
          </a:p>
          <a:p>
            <a:endParaRPr lang="fr-FR" dirty="0"/>
          </a:p>
          <a:p>
            <a:r>
              <a:rPr lang="fr-FR" dirty="0"/>
              <a:t>Vitesse de rotation élevée pour que vitesse de la paroi &gt; vitesse particule (~400 m/s pour N</a:t>
            </a:r>
            <a:r>
              <a:rPr lang="fr-FR" baseline="-25000" dirty="0"/>
              <a:t>2</a:t>
            </a:r>
            <a:r>
              <a:rPr lang="fr-FR" dirty="0"/>
              <a:t> @ 273K)</a:t>
            </a:r>
          </a:p>
        </p:txBody>
      </p:sp>
      <p:sp>
        <p:nvSpPr>
          <p:cNvPr id="6" name="Flèche : bas 5">
            <a:extLst>
              <a:ext uri="{FF2B5EF4-FFF2-40B4-BE49-F238E27FC236}">
                <a16:creationId xmlns:a16="http://schemas.microsoft.com/office/drawing/2014/main" id="{50F225F0-2E3B-4A75-B8A0-57D42493EACB}"/>
              </a:ext>
            </a:extLst>
          </p:cNvPr>
          <p:cNvSpPr/>
          <p:nvPr/>
        </p:nvSpPr>
        <p:spPr>
          <a:xfrm>
            <a:off x="8153399" y="3390900"/>
            <a:ext cx="409575" cy="733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B64DA1D-6711-46C1-9A77-2CEF3A46F516}"/>
              </a:ext>
            </a:extLst>
          </p:cNvPr>
          <p:cNvSpPr txBox="1"/>
          <p:nvPr/>
        </p:nvSpPr>
        <p:spPr>
          <a:xfrm>
            <a:off x="5341524" y="4266064"/>
            <a:ext cx="2573333" cy="369332"/>
          </a:xfrm>
          <a:prstGeom prst="rect">
            <a:avLst/>
          </a:prstGeom>
          <a:noFill/>
        </p:spPr>
        <p:txBody>
          <a:bodyPr wrap="none" rtlCol="0">
            <a:spAutoFit/>
          </a:bodyPr>
          <a:lstStyle/>
          <a:p>
            <a:r>
              <a:rPr lang="fr-FR" dirty="0"/>
              <a:t>Vitesse la plus probable : </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4CD5FB34-3F35-4986-BF3A-1ECC8BDC9B11}"/>
                  </a:ext>
                </a:extLst>
              </p:cNvPr>
              <p:cNvSpPr txBox="1"/>
              <p:nvPr/>
            </p:nvSpPr>
            <p:spPr>
              <a:xfrm>
                <a:off x="7914857" y="3994103"/>
                <a:ext cx="1409425"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𝑉𝑝</m:t>
                      </m:r>
                      <m:r>
                        <a:rPr lang="fr-FR" b="0" i="1" smtClean="0">
                          <a:latin typeface="Cambria Math" panose="02040503050406030204" pitchFamily="18" charset="0"/>
                          <a:ea typeface="Cambria Math" panose="02040503050406030204" pitchFamily="18" charset="0"/>
                        </a:rPr>
                        <m:t>=</m:t>
                      </m:r>
                      <m:rad>
                        <m:radPr>
                          <m:degHide m:val="on"/>
                          <m:ctrlPr>
                            <a:rPr lang="fr-FR" b="0" i="1" smtClean="0">
                              <a:latin typeface="Cambria Math" panose="02040503050406030204" pitchFamily="18" charset="0"/>
                              <a:ea typeface="Cambria Math" panose="02040503050406030204" pitchFamily="18" charset="0"/>
                            </a:rPr>
                          </m:ctrlPr>
                        </m:radPr>
                        <m:deg/>
                        <m:e>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𝑅𝑇</m:t>
                              </m:r>
                            </m:num>
                            <m:den>
                              <m:r>
                                <a:rPr lang="fr-FR" b="0" i="1" smtClean="0">
                                  <a:latin typeface="Cambria Math" panose="02040503050406030204" pitchFamily="18" charset="0"/>
                                  <a:ea typeface="Cambria Math" panose="02040503050406030204" pitchFamily="18" charset="0"/>
                                </a:rPr>
                                <m:t>𝑀</m:t>
                              </m:r>
                            </m:den>
                          </m:f>
                        </m:e>
                      </m:rad>
                    </m:oMath>
                  </m:oMathPara>
                </a14:m>
                <a:endParaRPr lang="fr-FR" dirty="0"/>
              </a:p>
            </p:txBody>
          </p:sp>
        </mc:Choice>
        <mc:Fallback xmlns="">
          <p:sp>
            <p:nvSpPr>
              <p:cNvPr id="8" name="ZoneTexte 7">
                <a:extLst>
                  <a:ext uri="{FF2B5EF4-FFF2-40B4-BE49-F238E27FC236}">
                    <a16:creationId xmlns:a16="http://schemas.microsoft.com/office/drawing/2014/main" id="{4CD5FB34-3F35-4986-BF3A-1ECC8BDC9B11}"/>
                  </a:ext>
                </a:extLst>
              </p:cNvPr>
              <p:cNvSpPr txBox="1">
                <a:spLocks noRot="1" noChangeAspect="1" noMove="1" noResize="1" noEditPoints="1" noAdjustHandles="1" noChangeArrowheads="1" noChangeShapeType="1" noTextEdit="1"/>
              </p:cNvSpPr>
              <p:nvPr/>
            </p:nvSpPr>
            <p:spPr>
              <a:xfrm>
                <a:off x="7914857" y="3994103"/>
                <a:ext cx="1409425" cy="910699"/>
              </a:xfrm>
              <a:prstGeom prst="rect">
                <a:avLst/>
              </a:prstGeom>
              <a:blipFill>
                <a:blip r:embed="rId2"/>
                <a:stretch>
                  <a:fillRect/>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E19009BB-8E36-4EA6-9ABD-C54568B02AFE}"/>
              </a:ext>
            </a:extLst>
          </p:cNvPr>
          <p:cNvSpPr txBox="1"/>
          <p:nvPr/>
        </p:nvSpPr>
        <p:spPr>
          <a:xfrm>
            <a:off x="7379874" y="5320464"/>
            <a:ext cx="3624197" cy="738664"/>
          </a:xfrm>
          <a:prstGeom prst="rect">
            <a:avLst/>
          </a:prstGeom>
          <a:noFill/>
        </p:spPr>
        <p:txBody>
          <a:bodyPr wrap="none" rtlCol="0">
            <a:spAutoFit/>
          </a:bodyPr>
          <a:lstStyle/>
          <a:p>
            <a:r>
              <a:rPr lang="fr-FR" sz="1400" i="1" dirty="0"/>
              <a:t>R : constante des gaz parfaits (8,314 J.mol</a:t>
            </a:r>
            <a:r>
              <a:rPr lang="fr-FR" sz="1400" i="1" baseline="30000" dirty="0"/>
              <a:t>-1</a:t>
            </a:r>
            <a:r>
              <a:rPr lang="fr-FR" sz="1400" i="1" dirty="0"/>
              <a:t>.K</a:t>
            </a:r>
            <a:r>
              <a:rPr lang="fr-FR" sz="1400" i="1" baseline="30000" dirty="0"/>
              <a:t>-1</a:t>
            </a:r>
            <a:r>
              <a:rPr lang="fr-FR" sz="1400" i="1" dirty="0"/>
              <a:t>)</a:t>
            </a:r>
          </a:p>
          <a:p>
            <a:r>
              <a:rPr lang="fr-FR" sz="1400" i="1" dirty="0"/>
              <a:t>T : température [K]</a:t>
            </a:r>
          </a:p>
          <a:p>
            <a:r>
              <a:rPr lang="fr-FR" sz="1400" i="1" dirty="0"/>
              <a:t>M : masse molaire [kg.mol</a:t>
            </a:r>
            <a:r>
              <a:rPr lang="fr-FR" sz="1400" i="1" baseline="30000" dirty="0"/>
              <a:t>-1</a:t>
            </a:r>
            <a:r>
              <a:rPr lang="fr-FR" sz="1400" i="1" dirty="0"/>
              <a:t>]</a:t>
            </a:r>
          </a:p>
        </p:txBody>
      </p:sp>
    </p:spTree>
    <p:extLst>
      <p:ext uri="{BB962C8B-B14F-4D97-AF65-F5344CB8AC3E}">
        <p14:creationId xmlns:p14="http://schemas.microsoft.com/office/powerpoint/2010/main" val="4074308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a:t>
            </a:r>
            <a:r>
              <a:rPr lang="fr-FR" b="1" dirty="0" err="1">
                <a:solidFill>
                  <a:schemeClr val="tx1"/>
                </a:solidFill>
              </a:rPr>
              <a:t>turbomoléculaire</a:t>
            </a:r>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7409525" y="133953"/>
            <a:ext cx="3773751" cy="5718544"/>
          </a:xfrm>
          <a:prstGeom prst="rect">
            <a:avLst/>
          </a:prstGeom>
        </p:spPr>
      </p:pic>
    </p:spTree>
    <p:extLst>
      <p:ext uri="{BB962C8B-B14F-4D97-AF65-F5344CB8AC3E}">
        <p14:creationId xmlns:p14="http://schemas.microsoft.com/office/powerpoint/2010/main" val="3022850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a:t>
            </a:r>
            <a:r>
              <a:rPr lang="fr-FR" b="1" dirty="0" err="1">
                <a:solidFill>
                  <a:schemeClr val="tx1"/>
                </a:solidFill>
              </a:rPr>
              <a:t>turbomoléculaire</a:t>
            </a:r>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7409525" y="133953"/>
            <a:ext cx="3773751" cy="5718544"/>
          </a:xfrm>
          <a:prstGeom prst="rect">
            <a:avLst/>
          </a:prstGeom>
        </p:spPr>
      </p:pic>
      <p:sp>
        <p:nvSpPr>
          <p:cNvPr id="7" name="ZoneTexte 6"/>
          <p:cNvSpPr txBox="1"/>
          <p:nvPr/>
        </p:nvSpPr>
        <p:spPr>
          <a:xfrm>
            <a:off x="513619" y="1272209"/>
            <a:ext cx="6095708" cy="369332"/>
          </a:xfrm>
          <a:prstGeom prst="rect">
            <a:avLst/>
          </a:prstGeom>
          <a:noFill/>
        </p:spPr>
        <p:txBody>
          <a:bodyPr wrap="none" rtlCol="0">
            <a:spAutoFit/>
          </a:bodyPr>
          <a:lstStyle/>
          <a:p>
            <a:r>
              <a:rPr lang="fr-FR" dirty="0"/>
              <a:t>Empilement de disques munis d’ailettes à l’orientation alternée</a:t>
            </a:r>
          </a:p>
        </p:txBody>
      </p:sp>
      <p:sp>
        <p:nvSpPr>
          <p:cNvPr id="8" name="ZoneTexte 7"/>
          <p:cNvSpPr txBox="1"/>
          <p:nvPr/>
        </p:nvSpPr>
        <p:spPr>
          <a:xfrm>
            <a:off x="513619" y="2090531"/>
            <a:ext cx="3105017" cy="646331"/>
          </a:xfrm>
          <a:prstGeom prst="rect">
            <a:avLst/>
          </a:prstGeom>
          <a:noFill/>
        </p:spPr>
        <p:txBody>
          <a:bodyPr wrap="none" rtlCol="0">
            <a:spAutoFit/>
          </a:bodyPr>
          <a:lstStyle/>
          <a:p>
            <a:r>
              <a:rPr lang="fr-FR" dirty="0"/>
              <a:t>1 disque sur 2 est relié au rotor</a:t>
            </a:r>
          </a:p>
          <a:p>
            <a:r>
              <a:rPr lang="fr-FR" dirty="0"/>
              <a:t>1 disque sur 2 est relié a stator</a:t>
            </a:r>
          </a:p>
        </p:txBody>
      </p:sp>
      <p:sp>
        <p:nvSpPr>
          <p:cNvPr id="9" name="ZoneTexte 8"/>
          <p:cNvSpPr txBox="1"/>
          <p:nvPr/>
        </p:nvSpPr>
        <p:spPr>
          <a:xfrm>
            <a:off x="513619" y="3283227"/>
            <a:ext cx="3698320" cy="369332"/>
          </a:xfrm>
          <a:prstGeom prst="rect">
            <a:avLst/>
          </a:prstGeom>
          <a:noFill/>
        </p:spPr>
        <p:txBody>
          <a:bodyPr wrap="none" rtlCol="0">
            <a:spAutoFit/>
          </a:bodyPr>
          <a:lstStyle/>
          <a:p>
            <a:r>
              <a:rPr lang="fr-FR" dirty="0"/>
              <a:t>Vitesse de rotation élevée pour que : </a:t>
            </a:r>
          </a:p>
        </p:txBody>
      </p:sp>
      <p:sp>
        <p:nvSpPr>
          <p:cNvPr id="10" name="ZoneTexte 9"/>
          <p:cNvSpPr txBox="1"/>
          <p:nvPr/>
        </p:nvSpPr>
        <p:spPr>
          <a:xfrm>
            <a:off x="1351906" y="3737259"/>
            <a:ext cx="5370829" cy="461665"/>
          </a:xfrm>
          <a:prstGeom prst="rect">
            <a:avLst/>
          </a:prstGeom>
          <a:noFill/>
        </p:spPr>
        <p:txBody>
          <a:bodyPr wrap="none" rtlCol="0">
            <a:spAutoFit/>
          </a:bodyPr>
          <a:lstStyle/>
          <a:p>
            <a:r>
              <a:rPr lang="fr-FR" sz="2400" b="1" dirty="0"/>
              <a:t>Vitesse des pales &gt; vitesse des particules</a:t>
            </a:r>
          </a:p>
        </p:txBody>
      </p:sp>
      <p:sp>
        <p:nvSpPr>
          <p:cNvPr id="11" name="Rectangle 10"/>
          <p:cNvSpPr/>
          <p:nvPr/>
        </p:nvSpPr>
        <p:spPr>
          <a:xfrm>
            <a:off x="687628" y="4924913"/>
            <a:ext cx="4905958" cy="369332"/>
          </a:xfrm>
          <a:prstGeom prst="rect">
            <a:avLst/>
          </a:prstGeom>
        </p:spPr>
        <p:txBody>
          <a:bodyPr wrap="none">
            <a:spAutoFit/>
          </a:bodyPr>
          <a:lstStyle/>
          <a:p>
            <a:pPr algn="ctr"/>
            <a:r>
              <a:rPr lang="fr-FR" u="sng" dirty="0">
                <a:hlinkClick r:id="rId3"/>
              </a:rPr>
              <a:t>https://www.youtube.com/watch?v=f1SErZyhMe4</a:t>
            </a:r>
            <a:endParaRPr lang="fr-FR" u="sng" dirty="0"/>
          </a:p>
        </p:txBody>
      </p:sp>
      <p:sp>
        <p:nvSpPr>
          <p:cNvPr id="12" name="ZoneTexte 11"/>
          <p:cNvSpPr txBox="1"/>
          <p:nvPr/>
        </p:nvSpPr>
        <p:spPr>
          <a:xfrm>
            <a:off x="1270676" y="4556228"/>
            <a:ext cx="2700804" cy="369332"/>
          </a:xfrm>
          <a:prstGeom prst="rect">
            <a:avLst/>
          </a:prstGeom>
          <a:noFill/>
        </p:spPr>
        <p:txBody>
          <a:bodyPr wrap="none" rtlCol="0">
            <a:spAutoFit/>
          </a:bodyPr>
          <a:lstStyle/>
          <a:p>
            <a:r>
              <a:rPr lang="fr-FR" dirty="0"/>
              <a:t>Vidéo de fonctionnement :</a:t>
            </a:r>
          </a:p>
        </p:txBody>
      </p:sp>
      <p:sp>
        <p:nvSpPr>
          <p:cNvPr id="13" name="Rectangle 12">
            <a:extLst>
              <a:ext uri="{FF2B5EF4-FFF2-40B4-BE49-F238E27FC236}">
                <a16:creationId xmlns:a16="http://schemas.microsoft.com/office/drawing/2014/main" id="{E586C87C-C85F-486A-80ED-C5C80E23570E}"/>
              </a:ext>
            </a:extLst>
          </p:cNvPr>
          <p:cNvSpPr/>
          <p:nvPr/>
        </p:nvSpPr>
        <p:spPr>
          <a:xfrm>
            <a:off x="888549" y="6071572"/>
            <a:ext cx="4799968" cy="369332"/>
          </a:xfrm>
          <a:prstGeom prst="rect">
            <a:avLst/>
          </a:prstGeom>
        </p:spPr>
        <p:txBody>
          <a:bodyPr wrap="none">
            <a:spAutoFit/>
          </a:bodyPr>
          <a:lstStyle/>
          <a:p>
            <a:pPr algn="ctr"/>
            <a:r>
              <a:rPr lang="fr-FR" u="sng" dirty="0">
                <a:hlinkClick r:id="rId4"/>
              </a:rPr>
              <a:t>https://www.youtube.com/watch?v=xIfOHrXyoJo</a:t>
            </a:r>
            <a:endParaRPr lang="fr-FR" u="sng" dirty="0"/>
          </a:p>
        </p:txBody>
      </p:sp>
      <p:sp>
        <p:nvSpPr>
          <p:cNvPr id="14" name="ZoneTexte 13">
            <a:extLst>
              <a:ext uri="{FF2B5EF4-FFF2-40B4-BE49-F238E27FC236}">
                <a16:creationId xmlns:a16="http://schemas.microsoft.com/office/drawing/2014/main" id="{7EA1DAED-21A6-4AEE-A742-01F429E1AD86}"/>
              </a:ext>
            </a:extLst>
          </p:cNvPr>
          <p:cNvSpPr txBox="1"/>
          <p:nvPr/>
        </p:nvSpPr>
        <p:spPr>
          <a:xfrm>
            <a:off x="1418602" y="5702887"/>
            <a:ext cx="2408801" cy="369332"/>
          </a:xfrm>
          <a:prstGeom prst="rect">
            <a:avLst/>
          </a:prstGeom>
          <a:noFill/>
        </p:spPr>
        <p:txBody>
          <a:bodyPr wrap="none" rtlCol="0">
            <a:spAutoFit/>
          </a:bodyPr>
          <a:lstStyle/>
          <a:p>
            <a:r>
              <a:rPr lang="fr-FR" dirty="0"/>
              <a:t>Vidéo des composants :</a:t>
            </a:r>
          </a:p>
        </p:txBody>
      </p:sp>
    </p:spTree>
    <p:extLst>
      <p:ext uri="{BB962C8B-B14F-4D97-AF65-F5344CB8AC3E}">
        <p14:creationId xmlns:p14="http://schemas.microsoft.com/office/powerpoint/2010/main" val="37677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hybride</a:t>
            </a:r>
          </a:p>
        </p:txBody>
      </p:sp>
      <p:pic>
        <p:nvPicPr>
          <p:cNvPr id="3" name="Image 2"/>
          <p:cNvPicPr>
            <a:picLocks noChangeAspect="1"/>
          </p:cNvPicPr>
          <p:nvPr/>
        </p:nvPicPr>
        <p:blipFill>
          <a:blip r:embed="rId2"/>
          <a:stretch>
            <a:fillRect/>
          </a:stretch>
        </p:blipFill>
        <p:spPr>
          <a:xfrm>
            <a:off x="6430291" y="0"/>
            <a:ext cx="5188551" cy="6870512"/>
          </a:xfrm>
          <a:prstGeom prst="rect">
            <a:avLst/>
          </a:prstGeom>
        </p:spPr>
      </p:pic>
      <p:sp>
        <p:nvSpPr>
          <p:cNvPr id="4" name="Rectangle 3">
            <a:extLst>
              <a:ext uri="{FF2B5EF4-FFF2-40B4-BE49-F238E27FC236}">
                <a16:creationId xmlns:a16="http://schemas.microsoft.com/office/drawing/2014/main" id="{501F21BC-4E9A-449E-B247-0E4F792B3C88}"/>
              </a:ext>
            </a:extLst>
          </p:cNvPr>
          <p:cNvSpPr/>
          <p:nvPr/>
        </p:nvSpPr>
        <p:spPr>
          <a:xfrm>
            <a:off x="354794" y="3629785"/>
            <a:ext cx="4935582" cy="369332"/>
          </a:xfrm>
          <a:prstGeom prst="rect">
            <a:avLst/>
          </a:prstGeom>
        </p:spPr>
        <p:txBody>
          <a:bodyPr wrap="none">
            <a:spAutoFit/>
          </a:bodyPr>
          <a:lstStyle/>
          <a:p>
            <a:pPr algn="ctr"/>
            <a:r>
              <a:rPr lang="fr-FR" dirty="0">
                <a:hlinkClick r:id="rId3"/>
              </a:rPr>
              <a:t>https://www.youtube.com/watch?v=8_CA8bVq0iA</a:t>
            </a:r>
            <a:endParaRPr lang="fr-FR" dirty="0"/>
          </a:p>
        </p:txBody>
      </p:sp>
      <p:sp>
        <p:nvSpPr>
          <p:cNvPr id="6" name="ZoneTexte 5">
            <a:extLst>
              <a:ext uri="{FF2B5EF4-FFF2-40B4-BE49-F238E27FC236}">
                <a16:creationId xmlns:a16="http://schemas.microsoft.com/office/drawing/2014/main" id="{91EE0184-4FB8-405B-BF0A-1C4A3B8B4825}"/>
              </a:ext>
            </a:extLst>
          </p:cNvPr>
          <p:cNvSpPr txBox="1"/>
          <p:nvPr/>
        </p:nvSpPr>
        <p:spPr>
          <a:xfrm>
            <a:off x="952654" y="3261100"/>
            <a:ext cx="2700804" cy="369332"/>
          </a:xfrm>
          <a:prstGeom prst="rect">
            <a:avLst/>
          </a:prstGeom>
          <a:noFill/>
        </p:spPr>
        <p:txBody>
          <a:bodyPr wrap="none" rtlCol="0">
            <a:spAutoFit/>
          </a:bodyPr>
          <a:lstStyle/>
          <a:p>
            <a:r>
              <a:rPr lang="fr-FR" dirty="0"/>
              <a:t>Vidéo de fonctionnement :</a:t>
            </a:r>
          </a:p>
        </p:txBody>
      </p:sp>
    </p:spTree>
    <p:extLst>
      <p:ext uri="{BB962C8B-B14F-4D97-AF65-F5344CB8AC3E}">
        <p14:creationId xmlns:p14="http://schemas.microsoft.com/office/powerpoint/2010/main" val="336201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24667" t="8133" r="22557" b="49869"/>
          <a:stretch/>
        </p:blipFill>
        <p:spPr>
          <a:xfrm>
            <a:off x="4643120" y="779997"/>
            <a:ext cx="5110480" cy="5385139"/>
          </a:xfrm>
          <a:prstGeom prst="rect">
            <a:avLst/>
          </a:prstGeom>
        </p:spPr>
      </p:pic>
      <p:sp>
        <p:nvSpPr>
          <p:cNvPr id="5"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hybride</a:t>
            </a:r>
          </a:p>
          <a:p>
            <a:pPr algn="ctr"/>
            <a:r>
              <a:rPr lang="fr-FR" b="1" dirty="0">
                <a:solidFill>
                  <a:schemeClr val="tx1"/>
                </a:solidFill>
              </a:rPr>
              <a:t>Étage </a:t>
            </a:r>
            <a:r>
              <a:rPr lang="fr-FR" b="1" dirty="0" err="1">
                <a:solidFill>
                  <a:schemeClr val="tx1"/>
                </a:solidFill>
              </a:rPr>
              <a:t>turbomoléculaire</a:t>
            </a:r>
            <a:endParaRPr lang="fr-FR" b="1" dirty="0">
              <a:solidFill>
                <a:schemeClr val="tx1"/>
              </a:solidFill>
            </a:endParaRPr>
          </a:p>
        </p:txBody>
      </p:sp>
      <p:sp>
        <p:nvSpPr>
          <p:cNvPr id="7" name="ZoneTexte 6"/>
          <p:cNvSpPr txBox="1"/>
          <p:nvPr/>
        </p:nvSpPr>
        <p:spPr>
          <a:xfrm>
            <a:off x="460977" y="5384075"/>
            <a:ext cx="3305970" cy="1200329"/>
          </a:xfrm>
          <a:prstGeom prst="rect">
            <a:avLst/>
          </a:prstGeom>
          <a:noFill/>
        </p:spPr>
        <p:txBody>
          <a:bodyPr wrap="none" rtlCol="0">
            <a:spAutoFit/>
          </a:bodyPr>
          <a:lstStyle/>
          <a:p>
            <a:r>
              <a:rPr lang="fr-FR" dirty="0"/>
              <a:t>1. Raccordement du vide élevé</a:t>
            </a:r>
          </a:p>
          <a:p>
            <a:r>
              <a:rPr lang="fr-FR" dirty="0"/>
              <a:t>2. Disque stator</a:t>
            </a:r>
          </a:p>
          <a:p>
            <a:r>
              <a:rPr lang="fr-FR" dirty="0"/>
              <a:t>3. Disque rotor</a:t>
            </a:r>
          </a:p>
          <a:p>
            <a:r>
              <a:rPr lang="fr-FR" dirty="0"/>
              <a:t>4. Raccordement de remise à l’air</a:t>
            </a:r>
          </a:p>
        </p:txBody>
      </p:sp>
      <p:sp>
        <p:nvSpPr>
          <p:cNvPr id="8" name="ZoneTexte 7">
            <a:extLst>
              <a:ext uri="{FF2B5EF4-FFF2-40B4-BE49-F238E27FC236}">
                <a16:creationId xmlns:a16="http://schemas.microsoft.com/office/drawing/2014/main" id="{CF681559-6B72-42A0-B865-32092FFC8CBA}"/>
              </a:ext>
            </a:extLst>
          </p:cNvPr>
          <p:cNvSpPr txBox="1"/>
          <p:nvPr/>
        </p:nvSpPr>
        <p:spPr>
          <a:xfrm>
            <a:off x="11023600" y="1731378"/>
            <a:ext cx="301686" cy="369332"/>
          </a:xfrm>
          <a:prstGeom prst="rect">
            <a:avLst/>
          </a:prstGeom>
          <a:noFill/>
        </p:spPr>
        <p:txBody>
          <a:bodyPr wrap="none" rtlCol="0">
            <a:spAutoFit/>
          </a:bodyPr>
          <a:lstStyle/>
          <a:p>
            <a:r>
              <a:rPr lang="fr-FR" dirty="0"/>
              <a:t>1</a:t>
            </a:r>
          </a:p>
        </p:txBody>
      </p:sp>
      <p:cxnSp>
        <p:nvCxnSpPr>
          <p:cNvPr id="9" name="Connecteur droit avec flèche 8">
            <a:extLst>
              <a:ext uri="{FF2B5EF4-FFF2-40B4-BE49-F238E27FC236}">
                <a16:creationId xmlns:a16="http://schemas.microsoft.com/office/drawing/2014/main" id="{4E83E251-C7CE-401A-B2F5-8A1A7CDE0986}"/>
              </a:ext>
            </a:extLst>
          </p:cNvPr>
          <p:cNvCxnSpPr>
            <a:cxnSpLocks/>
          </p:cNvCxnSpPr>
          <p:nvPr/>
        </p:nvCxnSpPr>
        <p:spPr>
          <a:xfrm flipH="1" flipV="1">
            <a:off x="9286240" y="1916044"/>
            <a:ext cx="1737360" cy="203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4E83E251-C7CE-401A-B2F5-8A1A7CDE0986}"/>
              </a:ext>
            </a:extLst>
          </p:cNvPr>
          <p:cNvCxnSpPr>
            <a:cxnSpLocks/>
          </p:cNvCxnSpPr>
          <p:nvPr/>
        </p:nvCxnSpPr>
        <p:spPr>
          <a:xfrm flipV="1">
            <a:off x="3798570" y="3707380"/>
            <a:ext cx="2150745" cy="76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4E83E251-C7CE-401A-B2F5-8A1A7CDE0986}"/>
              </a:ext>
            </a:extLst>
          </p:cNvPr>
          <p:cNvCxnSpPr>
            <a:cxnSpLocks/>
          </p:cNvCxnSpPr>
          <p:nvPr/>
        </p:nvCxnSpPr>
        <p:spPr>
          <a:xfrm flipH="1" flipV="1">
            <a:off x="8829040" y="2759325"/>
            <a:ext cx="2103451" cy="101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F681559-6B72-42A0-B865-32092FFC8CBA}"/>
              </a:ext>
            </a:extLst>
          </p:cNvPr>
          <p:cNvSpPr txBox="1"/>
          <p:nvPr/>
        </p:nvSpPr>
        <p:spPr>
          <a:xfrm>
            <a:off x="3345423" y="3522714"/>
            <a:ext cx="301686" cy="369332"/>
          </a:xfrm>
          <a:prstGeom prst="rect">
            <a:avLst/>
          </a:prstGeom>
          <a:noFill/>
        </p:spPr>
        <p:txBody>
          <a:bodyPr wrap="none" rtlCol="0">
            <a:spAutoFit/>
          </a:bodyPr>
          <a:lstStyle/>
          <a:p>
            <a:r>
              <a:rPr lang="fr-FR" dirty="0"/>
              <a:t>2</a:t>
            </a:r>
          </a:p>
        </p:txBody>
      </p:sp>
      <p:sp>
        <p:nvSpPr>
          <p:cNvPr id="13" name="ZoneTexte 12">
            <a:extLst>
              <a:ext uri="{FF2B5EF4-FFF2-40B4-BE49-F238E27FC236}">
                <a16:creationId xmlns:a16="http://schemas.microsoft.com/office/drawing/2014/main" id="{CF681559-6B72-42A0-B865-32092FFC8CBA}"/>
              </a:ext>
            </a:extLst>
          </p:cNvPr>
          <p:cNvSpPr txBox="1"/>
          <p:nvPr/>
        </p:nvSpPr>
        <p:spPr>
          <a:xfrm>
            <a:off x="11023600" y="2574659"/>
            <a:ext cx="301686" cy="369332"/>
          </a:xfrm>
          <a:prstGeom prst="rect">
            <a:avLst/>
          </a:prstGeom>
          <a:noFill/>
        </p:spPr>
        <p:txBody>
          <a:bodyPr wrap="none" rtlCol="0">
            <a:spAutoFit/>
          </a:bodyPr>
          <a:lstStyle/>
          <a:p>
            <a:r>
              <a:rPr lang="fr-FR" dirty="0"/>
              <a:t>3</a:t>
            </a:r>
          </a:p>
        </p:txBody>
      </p:sp>
      <p:cxnSp>
        <p:nvCxnSpPr>
          <p:cNvPr id="24" name="Connecteur droit avec flèche 23">
            <a:extLst>
              <a:ext uri="{FF2B5EF4-FFF2-40B4-BE49-F238E27FC236}">
                <a16:creationId xmlns:a16="http://schemas.microsoft.com/office/drawing/2014/main" id="{4E83E251-C7CE-401A-B2F5-8A1A7CDE0986}"/>
              </a:ext>
            </a:extLst>
          </p:cNvPr>
          <p:cNvCxnSpPr>
            <a:cxnSpLocks/>
          </p:cNvCxnSpPr>
          <p:nvPr/>
        </p:nvCxnSpPr>
        <p:spPr>
          <a:xfrm flipH="1">
            <a:off x="9428316" y="4181724"/>
            <a:ext cx="1595284"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CF681559-6B72-42A0-B865-32092FFC8CBA}"/>
              </a:ext>
            </a:extLst>
          </p:cNvPr>
          <p:cNvSpPr txBox="1"/>
          <p:nvPr/>
        </p:nvSpPr>
        <p:spPr>
          <a:xfrm>
            <a:off x="11023600" y="3997058"/>
            <a:ext cx="301686" cy="369332"/>
          </a:xfrm>
          <a:prstGeom prst="rect">
            <a:avLst/>
          </a:prstGeom>
          <a:noFill/>
        </p:spPr>
        <p:txBody>
          <a:bodyPr wrap="none" rtlCol="0">
            <a:spAutoFit/>
          </a:bodyPr>
          <a:lstStyle/>
          <a:p>
            <a:r>
              <a:rPr lang="fr-FR" dirty="0"/>
              <a:t>4</a:t>
            </a:r>
          </a:p>
        </p:txBody>
      </p:sp>
    </p:spTree>
    <p:extLst>
      <p:ext uri="{BB962C8B-B14F-4D97-AF65-F5344CB8AC3E}">
        <p14:creationId xmlns:p14="http://schemas.microsoft.com/office/powerpoint/2010/main" val="386668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hybride</a:t>
            </a:r>
          </a:p>
          <a:p>
            <a:pPr algn="ctr"/>
            <a:r>
              <a:rPr lang="fr-FR" b="1" dirty="0">
                <a:solidFill>
                  <a:schemeClr val="tx1"/>
                </a:solidFill>
              </a:rPr>
              <a:t>Étage moléculaire</a:t>
            </a:r>
          </a:p>
        </p:txBody>
      </p:sp>
      <p:pic>
        <p:nvPicPr>
          <p:cNvPr id="3" name="Image 2"/>
          <p:cNvPicPr>
            <a:picLocks noChangeAspect="1"/>
          </p:cNvPicPr>
          <p:nvPr/>
        </p:nvPicPr>
        <p:blipFill rotWithShape="1">
          <a:blip r:embed="rId2"/>
          <a:srcRect l="25333" t="47765" r="18824" b="1205"/>
          <a:stretch/>
        </p:blipFill>
        <p:spPr>
          <a:xfrm>
            <a:off x="6042991" y="742950"/>
            <a:ext cx="4822634" cy="5835623"/>
          </a:xfrm>
          <a:prstGeom prst="rect">
            <a:avLst/>
          </a:prstGeom>
        </p:spPr>
      </p:pic>
      <p:sp>
        <p:nvSpPr>
          <p:cNvPr id="7" name="ZoneTexte 6">
            <a:extLst>
              <a:ext uri="{FF2B5EF4-FFF2-40B4-BE49-F238E27FC236}">
                <a16:creationId xmlns:a16="http://schemas.microsoft.com/office/drawing/2014/main" id="{CF681559-6B72-42A0-B865-32092FFC8CBA}"/>
              </a:ext>
            </a:extLst>
          </p:cNvPr>
          <p:cNvSpPr txBox="1"/>
          <p:nvPr/>
        </p:nvSpPr>
        <p:spPr>
          <a:xfrm>
            <a:off x="11411602" y="1650211"/>
            <a:ext cx="301686" cy="369332"/>
          </a:xfrm>
          <a:prstGeom prst="rect">
            <a:avLst/>
          </a:prstGeom>
          <a:noFill/>
        </p:spPr>
        <p:txBody>
          <a:bodyPr wrap="none" rtlCol="0">
            <a:spAutoFit/>
          </a:bodyPr>
          <a:lstStyle/>
          <a:p>
            <a:r>
              <a:rPr lang="fr-FR" dirty="0"/>
              <a:t>5</a:t>
            </a:r>
          </a:p>
        </p:txBody>
      </p:sp>
      <p:cxnSp>
        <p:nvCxnSpPr>
          <p:cNvPr id="8" name="Connecteur droit avec flèche 7">
            <a:extLst>
              <a:ext uri="{FF2B5EF4-FFF2-40B4-BE49-F238E27FC236}">
                <a16:creationId xmlns:a16="http://schemas.microsoft.com/office/drawing/2014/main" id="{4E83E251-C7CE-401A-B2F5-8A1A7CDE0986}"/>
              </a:ext>
            </a:extLst>
          </p:cNvPr>
          <p:cNvCxnSpPr>
            <a:cxnSpLocks/>
          </p:cNvCxnSpPr>
          <p:nvPr/>
        </p:nvCxnSpPr>
        <p:spPr>
          <a:xfrm flipH="1" flipV="1">
            <a:off x="9207257" y="1858378"/>
            <a:ext cx="2198624" cy="284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4E83E251-C7CE-401A-B2F5-8A1A7CDE0986}"/>
              </a:ext>
            </a:extLst>
          </p:cNvPr>
          <p:cNvCxnSpPr>
            <a:cxnSpLocks/>
          </p:cNvCxnSpPr>
          <p:nvPr/>
        </p:nvCxnSpPr>
        <p:spPr>
          <a:xfrm flipH="1" flipV="1">
            <a:off x="8762175" y="2950954"/>
            <a:ext cx="2500958" cy="120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CF681559-6B72-42A0-B865-32092FFC8CBA}"/>
              </a:ext>
            </a:extLst>
          </p:cNvPr>
          <p:cNvSpPr txBox="1"/>
          <p:nvPr/>
        </p:nvSpPr>
        <p:spPr>
          <a:xfrm>
            <a:off x="249291" y="2007964"/>
            <a:ext cx="301686" cy="369332"/>
          </a:xfrm>
          <a:prstGeom prst="rect">
            <a:avLst/>
          </a:prstGeom>
          <a:noFill/>
        </p:spPr>
        <p:txBody>
          <a:bodyPr wrap="none" rtlCol="0">
            <a:spAutoFit/>
          </a:bodyPr>
          <a:lstStyle/>
          <a:p>
            <a:r>
              <a:rPr lang="fr-FR" dirty="0"/>
              <a:t>6</a:t>
            </a:r>
          </a:p>
        </p:txBody>
      </p:sp>
      <p:sp>
        <p:nvSpPr>
          <p:cNvPr id="12" name="ZoneTexte 11">
            <a:extLst>
              <a:ext uri="{FF2B5EF4-FFF2-40B4-BE49-F238E27FC236}">
                <a16:creationId xmlns:a16="http://schemas.microsoft.com/office/drawing/2014/main" id="{CF681559-6B72-42A0-B865-32092FFC8CBA}"/>
              </a:ext>
            </a:extLst>
          </p:cNvPr>
          <p:cNvSpPr txBox="1"/>
          <p:nvPr/>
        </p:nvSpPr>
        <p:spPr>
          <a:xfrm>
            <a:off x="11388863" y="2688556"/>
            <a:ext cx="301686" cy="369332"/>
          </a:xfrm>
          <a:prstGeom prst="rect">
            <a:avLst/>
          </a:prstGeom>
          <a:noFill/>
        </p:spPr>
        <p:txBody>
          <a:bodyPr wrap="none" rtlCol="0">
            <a:spAutoFit/>
          </a:bodyPr>
          <a:lstStyle/>
          <a:p>
            <a:r>
              <a:rPr lang="fr-FR" dirty="0"/>
              <a:t>9</a:t>
            </a:r>
          </a:p>
        </p:txBody>
      </p:sp>
      <p:cxnSp>
        <p:nvCxnSpPr>
          <p:cNvPr id="13" name="Connecteur droit avec flèche 12">
            <a:extLst>
              <a:ext uri="{FF2B5EF4-FFF2-40B4-BE49-F238E27FC236}">
                <a16:creationId xmlns:a16="http://schemas.microsoft.com/office/drawing/2014/main" id="{4E83E251-C7CE-401A-B2F5-8A1A7CDE0986}"/>
              </a:ext>
            </a:extLst>
          </p:cNvPr>
          <p:cNvCxnSpPr>
            <a:cxnSpLocks/>
          </p:cNvCxnSpPr>
          <p:nvPr/>
        </p:nvCxnSpPr>
        <p:spPr>
          <a:xfrm flipH="1" flipV="1">
            <a:off x="10575235" y="3642311"/>
            <a:ext cx="985078" cy="1845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CF681559-6B72-42A0-B865-32092FFC8CBA}"/>
              </a:ext>
            </a:extLst>
          </p:cNvPr>
          <p:cNvSpPr txBox="1"/>
          <p:nvPr/>
        </p:nvSpPr>
        <p:spPr>
          <a:xfrm>
            <a:off x="11560313" y="3476096"/>
            <a:ext cx="418704" cy="369332"/>
          </a:xfrm>
          <a:prstGeom prst="rect">
            <a:avLst/>
          </a:prstGeom>
          <a:noFill/>
        </p:spPr>
        <p:txBody>
          <a:bodyPr wrap="none" rtlCol="0">
            <a:spAutoFit/>
          </a:bodyPr>
          <a:lstStyle/>
          <a:p>
            <a:r>
              <a:rPr lang="fr-FR" dirty="0"/>
              <a:t>10</a:t>
            </a:r>
          </a:p>
        </p:txBody>
      </p:sp>
      <p:sp>
        <p:nvSpPr>
          <p:cNvPr id="16" name="ZoneTexte 15"/>
          <p:cNvSpPr txBox="1"/>
          <p:nvPr/>
        </p:nvSpPr>
        <p:spPr>
          <a:xfrm>
            <a:off x="90553" y="4011643"/>
            <a:ext cx="3966342" cy="2585323"/>
          </a:xfrm>
          <a:prstGeom prst="rect">
            <a:avLst/>
          </a:prstGeom>
          <a:noFill/>
        </p:spPr>
        <p:txBody>
          <a:bodyPr wrap="none" rtlCol="0">
            <a:spAutoFit/>
          </a:bodyPr>
          <a:lstStyle/>
          <a:p>
            <a:r>
              <a:rPr lang="fr-FR" dirty="0"/>
              <a:t>5. Labyrinthe et pompe à gaz de blocage</a:t>
            </a:r>
          </a:p>
          <a:p>
            <a:r>
              <a:rPr lang="fr-FR" dirty="0"/>
              <a:t>6. Stator 1 avec canal de pompage</a:t>
            </a:r>
          </a:p>
          <a:p>
            <a:r>
              <a:rPr lang="fr-FR" dirty="0"/>
              <a:t>7. Rotor</a:t>
            </a:r>
          </a:p>
          <a:p>
            <a:r>
              <a:rPr lang="fr-FR" dirty="0"/>
              <a:t>8. Stator 2 avec canal de pompage</a:t>
            </a:r>
          </a:p>
          <a:p>
            <a:r>
              <a:rPr lang="fr-FR" dirty="0"/>
              <a:t>9. Moteur</a:t>
            </a:r>
          </a:p>
          <a:p>
            <a:r>
              <a:rPr lang="fr-FR" dirty="0"/>
              <a:t>10. Branchement électrique</a:t>
            </a:r>
          </a:p>
          <a:p>
            <a:r>
              <a:rPr lang="fr-FR" dirty="0"/>
              <a:t>11. Raccordement du gaz de blocage</a:t>
            </a:r>
          </a:p>
          <a:p>
            <a:r>
              <a:rPr lang="fr-FR" dirty="0"/>
              <a:t>12. Réservoir de fluide</a:t>
            </a:r>
          </a:p>
          <a:p>
            <a:r>
              <a:rPr lang="fr-FR" dirty="0"/>
              <a:t>13. Raccordement du vide primaire</a:t>
            </a:r>
          </a:p>
        </p:txBody>
      </p:sp>
      <p:cxnSp>
        <p:nvCxnSpPr>
          <p:cNvPr id="21" name="Connecteur droit avec flèche 20">
            <a:extLst>
              <a:ext uri="{FF2B5EF4-FFF2-40B4-BE49-F238E27FC236}">
                <a16:creationId xmlns:a16="http://schemas.microsoft.com/office/drawing/2014/main" id="{4E83E251-C7CE-401A-B2F5-8A1A7CDE0986}"/>
              </a:ext>
            </a:extLst>
          </p:cNvPr>
          <p:cNvCxnSpPr>
            <a:cxnSpLocks/>
          </p:cNvCxnSpPr>
          <p:nvPr/>
        </p:nvCxnSpPr>
        <p:spPr>
          <a:xfrm flipH="1">
            <a:off x="8381505" y="4657988"/>
            <a:ext cx="302437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4E83E251-C7CE-401A-B2F5-8A1A7CDE0986}"/>
              </a:ext>
            </a:extLst>
          </p:cNvPr>
          <p:cNvCxnSpPr>
            <a:cxnSpLocks/>
          </p:cNvCxnSpPr>
          <p:nvPr/>
        </p:nvCxnSpPr>
        <p:spPr>
          <a:xfrm flipH="1" flipV="1">
            <a:off x="9641345" y="5546988"/>
            <a:ext cx="1764536" cy="35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4E83E251-C7CE-401A-B2F5-8A1A7CDE0986}"/>
              </a:ext>
            </a:extLst>
          </p:cNvPr>
          <p:cNvCxnSpPr>
            <a:cxnSpLocks/>
          </p:cNvCxnSpPr>
          <p:nvPr/>
        </p:nvCxnSpPr>
        <p:spPr>
          <a:xfrm>
            <a:off x="5326196" y="5614025"/>
            <a:ext cx="151186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F681559-6B72-42A0-B865-32092FFC8CBA}"/>
              </a:ext>
            </a:extLst>
          </p:cNvPr>
          <p:cNvSpPr txBox="1"/>
          <p:nvPr/>
        </p:nvSpPr>
        <p:spPr>
          <a:xfrm>
            <a:off x="232860" y="3272978"/>
            <a:ext cx="301686" cy="369332"/>
          </a:xfrm>
          <a:prstGeom prst="rect">
            <a:avLst/>
          </a:prstGeom>
          <a:noFill/>
        </p:spPr>
        <p:txBody>
          <a:bodyPr wrap="none" rtlCol="0">
            <a:spAutoFit/>
          </a:bodyPr>
          <a:lstStyle/>
          <a:p>
            <a:r>
              <a:rPr lang="fr-FR" dirty="0"/>
              <a:t>7</a:t>
            </a:r>
          </a:p>
        </p:txBody>
      </p:sp>
      <p:sp>
        <p:nvSpPr>
          <p:cNvPr id="30" name="ZoneTexte 29">
            <a:extLst>
              <a:ext uri="{FF2B5EF4-FFF2-40B4-BE49-F238E27FC236}">
                <a16:creationId xmlns:a16="http://schemas.microsoft.com/office/drawing/2014/main" id="{CF681559-6B72-42A0-B865-32092FFC8CBA}"/>
              </a:ext>
            </a:extLst>
          </p:cNvPr>
          <p:cNvSpPr txBox="1"/>
          <p:nvPr/>
        </p:nvSpPr>
        <p:spPr>
          <a:xfrm>
            <a:off x="5118134" y="1996897"/>
            <a:ext cx="301686" cy="369332"/>
          </a:xfrm>
          <a:prstGeom prst="rect">
            <a:avLst/>
          </a:prstGeom>
          <a:noFill/>
        </p:spPr>
        <p:txBody>
          <a:bodyPr wrap="none" rtlCol="0">
            <a:spAutoFit/>
          </a:bodyPr>
          <a:lstStyle/>
          <a:p>
            <a:r>
              <a:rPr lang="fr-FR" dirty="0"/>
              <a:t>8</a:t>
            </a:r>
          </a:p>
        </p:txBody>
      </p:sp>
      <p:sp>
        <p:nvSpPr>
          <p:cNvPr id="32" name="ZoneTexte 31">
            <a:extLst>
              <a:ext uri="{FF2B5EF4-FFF2-40B4-BE49-F238E27FC236}">
                <a16:creationId xmlns:a16="http://schemas.microsoft.com/office/drawing/2014/main" id="{CF681559-6B72-42A0-B865-32092FFC8CBA}"/>
              </a:ext>
            </a:extLst>
          </p:cNvPr>
          <p:cNvSpPr txBox="1"/>
          <p:nvPr/>
        </p:nvSpPr>
        <p:spPr>
          <a:xfrm>
            <a:off x="11481197" y="4457917"/>
            <a:ext cx="418704" cy="369332"/>
          </a:xfrm>
          <a:prstGeom prst="rect">
            <a:avLst/>
          </a:prstGeom>
          <a:noFill/>
        </p:spPr>
        <p:txBody>
          <a:bodyPr wrap="none" rtlCol="0">
            <a:spAutoFit/>
          </a:bodyPr>
          <a:lstStyle/>
          <a:p>
            <a:r>
              <a:rPr lang="fr-FR" dirty="0"/>
              <a:t>12</a:t>
            </a:r>
          </a:p>
        </p:txBody>
      </p:sp>
      <p:sp>
        <p:nvSpPr>
          <p:cNvPr id="33" name="ZoneTexte 32">
            <a:extLst>
              <a:ext uri="{FF2B5EF4-FFF2-40B4-BE49-F238E27FC236}">
                <a16:creationId xmlns:a16="http://schemas.microsoft.com/office/drawing/2014/main" id="{CF681559-6B72-42A0-B865-32092FFC8CBA}"/>
              </a:ext>
            </a:extLst>
          </p:cNvPr>
          <p:cNvSpPr txBox="1"/>
          <p:nvPr/>
        </p:nvSpPr>
        <p:spPr>
          <a:xfrm>
            <a:off x="4863722" y="5389864"/>
            <a:ext cx="418704" cy="369332"/>
          </a:xfrm>
          <a:prstGeom prst="rect">
            <a:avLst/>
          </a:prstGeom>
          <a:noFill/>
        </p:spPr>
        <p:txBody>
          <a:bodyPr wrap="none" rtlCol="0">
            <a:spAutoFit/>
          </a:bodyPr>
          <a:lstStyle/>
          <a:p>
            <a:r>
              <a:rPr lang="fr-FR" dirty="0"/>
              <a:t>13</a:t>
            </a:r>
          </a:p>
        </p:txBody>
      </p:sp>
      <p:sp>
        <p:nvSpPr>
          <p:cNvPr id="34" name="ZoneTexte 33">
            <a:extLst>
              <a:ext uri="{FF2B5EF4-FFF2-40B4-BE49-F238E27FC236}">
                <a16:creationId xmlns:a16="http://schemas.microsoft.com/office/drawing/2014/main" id="{CF681559-6B72-42A0-B865-32092FFC8CBA}"/>
              </a:ext>
            </a:extLst>
          </p:cNvPr>
          <p:cNvSpPr txBox="1"/>
          <p:nvPr/>
        </p:nvSpPr>
        <p:spPr>
          <a:xfrm>
            <a:off x="11411732" y="5389864"/>
            <a:ext cx="418704" cy="369332"/>
          </a:xfrm>
          <a:prstGeom prst="rect">
            <a:avLst/>
          </a:prstGeom>
          <a:noFill/>
        </p:spPr>
        <p:txBody>
          <a:bodyPr wrap="none" rtlCol="0">
            <a:spAutoFit/>
          </a:bodyPr>
          <a:lstStyle/>
          <a:p>
            <a:r>
              <a:rPr lang="fr-FR" dirty="0"/>
              <a:t>11</a:t>
            </a:r>
          </a:p>
        </p:txBody>
      </p:sp>
      <p:pic>
        <p:nvPicPr>
          <p:cNvPr id="37" name="Image 36"/>
          <p:cNvPicPr>
            <a:picLocks noChangeAspect="1"/>
          </p:cNvPicPr>
          <p:nvPr/>
        </p:nvPicPr>
        <p:blipFill rotWithShape="1">
          <a:blip r:embed="rId2"/>
          <a:srcRect l="25292" t="59774" r="56480" b="28687"/>
          <a:stretch/>
        </p:blipFill>
        <p:spPr>
          <a:xfrm>
            <a:off x="1110837" y="995180"/>
            <a:ext cx="3404280" cy="2853590"/>
          </a:xfrm>
          <a:prstGeom prst="rect">
            <a:avLst/>
          </a:prstGeom>
        </p:spPr>
      </p:pic>
      <p:sp>
        <p:nvSpPr>
          <p:cNvPr id="39" name="Rectangle 38"/>
          <p:cNvSpPr/>
          <p:nvPr/>
        </p:nvSpPr>
        <p:spPr>
          <a:xfrm>
            <a:off x="6001723" y="2244209"/>
            <a:ext cx="1596457" cy="1246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avec flèche 39">
            <a:extLst>
              <a:ext uri="{FF2B5EF4-FFF2-40B4-BE49-F238E27FC236}">
                <a16:creationId xmlns:a16="http://schemas.microsoft.com/office/drawing/2014/main" id="{4E83E251-C7CE-401A-B2F5-8A1A7CDE0986}"/>
              </a:ext>
            </a:extLst>
          </p:cNvPr>
          <p:cNvCxnSpPr>
            <a:cxnSpLocks/>
          </p:cNvCxnSpPr>
          <p:nvPr/>
        </p:nvCxnSpPr>
        <p:spPr>
          <a:xfrm>
            <a:off x="587599" y="2244209"/>
            <a:ext cx="2146679" cy="4443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515117" y="995180"/>
            <a:ext cx="3083063" cy="1249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4556385" y="3543724"/>
            <a:ext cx="3067273" cy="2787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4E83E251-C7CE-401A-B2F5-8A1A7CDE0986}"/>
              </a:ext>
            </a:extLst>
          </p:cNvPr>
          <p:cNvCxnSpPr>
            <a:cxnSpLocks/>
          </p:cNvCxnSpPr>
          <p:nvPr/>
        </p:nvCxnSpPr>
        <p:spPr>
          <a:xfrm flipV="1">
            <a:off x="713329" y="3434298"/>
            <a:ext cx="2259751" cy="652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4E83E251-C7CE-401A-B2F5-8A1A7CDE0986}"/>
              </a:ext>
            </a:extLst>
          </p:cNvPr>
          <p:cNvCxnSpPr>
            <a:cxnSpLocks/>
          </p:cNvCxnSpPr>
          <p:nvPr/>
        </p:nvCxnSpPr>
        <p:spPr>
          <a:xfrm flipH="1">
            <a:off x="3793772" y="2244209"/>
            <a:ext cx="1297636" cy="54683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903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a:t>
            </a:r>
            <a:r>
              <a:rPr lang="fr-FR" b="1" dirty="0" err="1">
                <a:solidFill>
                  <a:schemeClr val="tx1"/>
                </a:solidFill>
              </a:rPr>
              <a:t>turbomoléculaire</a:t>
            </a:r>
            <a:endParaRPr lang="fr-FR" b="1" dirty="0">
              <a:solidFill>
                <a:schemeClr val="tx1"/>
              </a:solidFill>
            </a:endParaRPr>
          </a:p>
        </p:txBody>
      </p:sp>
      <p:sp>
        <p:nvSpPr>
          <p:cNvPr id="6" name="Rectangle : coins arrondis 5">
            <a:extLst>
              <a:ext uri="{FF2B5EF4-FFF2-40B4-BE49-F238E27FC236}">
                <a16:creationId xmlns:a16="http://schemas.microsoft.com/office/drawing/2014/main" id="{DD190802-C394-4469-8931-B2AB07E45F96}"/>
              </a:ext>
            </a:extLst>
          </p:cNvPr>
          <p:cNvSpPr/>
          <p:nvPr/>
        </p:nvSpPr>
        <p:spPr>
          <a:xfrm>
            <a:off x="6785398" y="644412"/>
            <a:ext cx="3985404" cy="1800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a:t>
            </a:r>
          </a:p>
          <a:p>
            <a:pPr algn="ctr"/>
            <a:endParaRPr lang="fr-FR" b="1" dirty="0">
              <a:solidFill>
                <a:schemeClr val="tx1"/>
              </a:solidFill>
            </a:endParaRPr>
          </a:p>
          <a:p>
            <a:pPr algn="ctr"/>
            <a:r>
              <a:rPr lang="fr-FR" b="1" dirty="0">
                <a:solidFill>
                  <a:schemeClr val="tx1"/>
                </a:solidFill>
              </a:rPr>
              <a:t>Propre</a:t>
            </a:r>
          </a:p>
          <a:p>
            <a:pPr algn="ctr"/>
            <a:endParaRPr lang="fr-FR" b="1" dirty="0">
              <a:solidFill>
                <a:schemeClr val="tx1"/>
              </a:solidFill>
            </a:endParaRPr>
          </a:p>
          <a:p>
            <a:pPr algn="ctr"/>
            <a:endParaRPr lang="fr-FR" b="1" dirty="0">
              <a:solidFill>
                <a:schemeClr val="tx1"/>
              </a:solidFill>
            </a:endParaRPr>
          </a:p>
        </p:txBody>
      </p:sp>
      <p:sp>
        <p:nvSpPr>
          <p:cNvPr id="7" name="Rectangle : coins arrondis 6">
            <a:extLst>
              <a:ext uri="{FF2B5EF4-FFF2-40B4-BE49-F238E27FC236}">
                <a16:creationId xmlns:a16="http://schemas.microsoft.com/office/drawing/2014/main" id="{7CAC05AC-AB26-402A-A79E-6FEE72F57CAD}"/>
              </a:ext>
            </a:extLst>
          </p:cNvPr>
          <p:cNvSpPr/>
          <p:nvPr/>
        </p:nvSpPr>
        <p:spPr>
          <a:xfrm>
            <a:off x="6785398" y="3749202"/>
            <a:ext cx="3985404" cy="1800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a:t>
            </a:r>
          </a:p>
          <a:p>
            <a:pPr algn="ctr"/>
            <a:endParaRPr lang="fr-FR" b="1" dirty="0">
              <a:solidFill>
                <a:schemeClr val="tx1"/>
              </a:solidFill>
            </a:endParaRPr>
          </a:p>
          <a:p>
            <a:pPr algn="ctr"/>
            <a:r>
              <a:rPr lang="fr-FR" b="1" dirty="0">
                <a:solidFill>
                  <a:schemeClr val="tx1"/>
                </a:solidFill>
              </a:rPr>
              <a:t>Risque de serrage</a:t>
            </a:r>
          </a:p>
          <a:p>
            <a:pPr algn="ctr"/>
            <a:r>
              <a:rPr lang="fr-FR" b="1" dirty="0">
                <a:solidFill>
                  <a:schemeClr val="tx1"/>
                </a:solidFill>
              </a:rPr>
              <a:t>Risque de casse des ailettes</a:t>
            </a:r>
          </a:p>
          <a:p>
            <a:pPr algn="ctr"/>
            <a:endParaRPr lang="fr-FR" b="1" dirty="0">
              <a:solidFill>
                <a:schemeClr val="tx1"/>
              </a:solidFill>
            </a:endParaRPr>
          </a:p>
        </p:txBody>
      </p:sp>
      <p:pic>
        <p:nvPicPr>
          <p:cNvPr id="2" name="Image 1">
            <a:extLst>
              <a:ext uri="{FF2B5EF4-FFF2-40B4-BE49-F238E27FC236}">
                <a16:creationId xmlns:a16="http://schemas.microsoft.com/office/drawing/2014/main" id="{A9F211EF-F795-4BF3-B129-A0E041F70225}"/>
              </a:ext>
            </a:extLst>
          </p:cNvPr>
          <p:cNvPicPr>
            <a:picLocks noChangeAspect="1"/>
          </p:cNvPicPr>
          <p:nvPr/>
        </p:nvPicPr>
        <p:blipFill>
          <a:blip r:embed="rId2"/>
          <a:stretch>
            <a:fillRect/>
          </a:stretch>
        </p:blipFill>
        <p:spPr>
          <a:xfrm>
            <a:off x="285749" y="993436"/>
            <a:ext cx="2406971" cy="3201865"/>
          </a:xfrm>
          <a:prstGeom prst="rect">
            <a:avLst/>
          </a:prstGeom>
        </p:spPr>
      </p:pic>
      <p:pic>
        <p:nvPicPr>
          <p:cNvPr id="3" name="Image 2">
            <a:extLst>
              <a:ext uri="{FF2B5EF4-FFF2-40B4-BE49-F238E27FC236}">
                <a16:creationId xmlns:a16="http://schemas.microsoft.com/office/drawing/2014/main" id="{36D732A7-0377-4A50-A4BB-643DE8FC6CA3}"/>
              </a:ext>
            </a:extLst>
          </p:cNvPr>
          <p:cNvPicPr>
            <a:picLocks noChangeAspect="1"/>
          </p:cNvPicPr>
          <p:nvPr/>
        </p:nvPicPr>
        <p:blipFill>
          <a:blip r:embed="rId3"/>
          <a:stretch>
            <a:fillRect/>
          </a:stretch>
        </p:blipFill>
        <p:spPr>
          <a:xfrm>
            <a:off x="3014264" y="3153487"/>
            <a:ext cx="3306715" cy="3282311"/>
          </a:xfrm>
          <a:prstGeom prst="rect">
            <a:avLst/>
          </a:prstGeom>
        </p:spPr>
      </p:pic>
    </p:spTree>
    <p:extLst>
      <p:ext uri="{BB962C8B-B14F-4D97-AF65-F5344CB8AC3E}">
        <p14:creationId xmlns:p14="http://schemas.microsoft.com/office/powerpoint/2010/main" val="97753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spTree>
    <p:extLst>
      <p:ext uri="{BB962C8B-B14F-4D97-AF65-F5344CB8AC3E}">
        <p14:creationId xmlns:p14="http://schemas.microsoft.com/office/powerpoint/2010/main" val="20027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sp>
        <p:nvSpPr>
          <p:cNvPr id="4" name="ZoneTexte 3"/>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spTree>
    <p:extLst>
      <p:ext uri="{BB962C8B-B14F-4D97-AF65-F5344CB8AC3E}">
        <p14:creationId xmlns:p14="http://schemas.microsoft.com/office/powerpoint/2010/main" val="194793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pic>
        <p:nvPicPr>
          <p:cNvPr id="3" name="Image 2">
            <a:extLst>
              <a:ext uri="{FF2B5EF4-FFF2-40B4-BE49-F238E27FC236}">
                <a16:creationId xmlns:a16="http://schemas.microsoft.com/office/drawing/2014/main" id="{4C4058AD-5ED4-4107-8C2B-C88724E18F2B}"/>
              </a:ext>
            </a:extLst>
          </p:cNvPr>
          <p:cNvPicPr>
            <a:picLocks noChangeAspect="1"/>
          </p:cNvPicPr>
          <p:nvPr/>
        </p:nvPicPr>
        <p:blipFill rotWithShape="1">
          <a:blip r:embed="rId2"/>
          <a:srcRect l="5150" t="2219" r="4638" b="2744"/>
          <a:stretch/>
        </p:blipFill>
        <p:spPr>
          <a:xfrm flipH="1">
            <a:off x="7181088" y="1129202"/>
            <a:ext cx="2943225" cy="4540259"/>
          </a:xfrm>
          <a:prstGeom prst="rect">
            <a:avLst/>
          </a:prstGeom>
        </p:spPr>
      </p:pic>
      <p:sp>
        <p:nvSpPr>
          <p:cNvPr id="6" name="ZoneTexte 5"/>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spTree>
    <p:extLst>
      <p:ext uri="{BB962C8B-B14F-4D97-AF65-F5344CB8AC3E}">
        <p14:creationId xmlns:p14="http://schemas.microsoft.com/office/powerpoint/2010/main" val="338786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F6C3B44-8F40-4A6B-B84D-952B06DE4F2E}"/>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Qu’est-ce que le vide ?</a:t>
            </a:r>
          </a:p>
        </p:txBody>
      </p:sp>
      <p:grpSp>
        <p:nvGrpSpPr>
          <p:cNvPr id="219" name="Groupe 218">
            <a:extLst>
              <a:ext uri="{FF2B5EF4-FFF2-40B4-BE49-F238E27FC236}">
                <a16:creationId xmlns:a16="http://schemas.microsoft.com/office/drawing/2014/main" id="{3BAA4FDD-1ADA-4FF3-93C7-2C5AA3545536}"/>
              </a:ext>
            </a:extLst>
          </p:cNvPr>
          <p:cNvGrpSpPr/>
          <p:nvPr/>
        </p:nvGrpSpPr>
        <p:grpSpPr>
          <a:xfrm>
            <a:off x="161925" y="1343026"/>
            <a:ext cx="4914900" cy="4714874"/>
            <a:chOff x="714375" y="1343026"/>
            <a:chExt cx="4914900" cy="4714874"/>
          </a:xfrm>
        </p:grpSpPr>
        <p:sp>
          <p:nvSpPr>
            <p:cNvPr id="3" name="Rectangle 2">
              <a:extLst>
                <a:ext uri="{FF2B5EF4-FFF2-40B4-BE49-F238E27FC236}">
                  <a16:creationId xmlns:a16="http://schemas.microsoft.com/office/drawing/2014/main" id="{A6C845CA-B4E2-4BDF-BD7E-969B34C82A77}"/>
                </a:ext>
              </a:extLst>
            </p:cNvPr>
            <p:cNvSpPr/>
            <p:nvPr/>
          </p:nvSpPr>
          <p:spPr>
            <a:xfrm>
              <a:off x="714375" y="1343026"/>
              <a:ext cx="4914900" cy="47148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33510119-9871-4287-9200-304CC34C503B}"/>
                </a:ext>
              </a:extLst>
            </p:cNvPr>
            <p:cNvSpPr/>
            <p:nvPr/>
          </p:nvSpPr>
          <p:spPr>
            <a:xfrm>
              <a:off x="1939904" y="1926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213B64F0-8D5C-4EBC-B3DD-DECF803447AF}"/>
                </a:ext>
              </a:extLst>
            </p:cNvPr>
            <p:cNvSpPr/>
            <p:nvPr/>
          </p:nvSpPr>
          <p:spPr>
            <a:xfrm>
              <a:off x="3654410" y="214897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94A3D2-A845-46EC-A237-954A2E422331}"/>
                </a:ext>
              </a:extLst>
            </p:cNvPr>
            <p:cNvSpPr/>
            <p:nvPr/>
          </p:nvSpPr>
          <p:spPr>
            <a:xfrm>
              <a:off x="4308436" y="16402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5307BA7B-29A9-4A29-883B-B63C44DA8FF4}"/>
                </a:ext>
              </a:extLst>
            </p:cNvPr>
            <p:cNvSpPr/>
            <p:nvPr/>
          </p:nvSpPr>
          <p:spPr>
            <a:xfrm>
              <a:off x="2397104" y="2383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658E78F4-B67C-4CA2-9EB7-51493BC378D5}"/>
                </a:ext>
              </a:extLst>
            </p:cNvPr>
            <p:cNvSpPr/>
            <p:nvPr/>
          </p:nvSpPr>
          <p:spPr>
            <a:xfrm>
              <a:off x="2698714" y="15183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5E586A84-09D7-4783-AFFC-7BC7F61CEBEE}"/>
                </a:ext>
              </a:extLst>
            </p:cNvPr>
            <p:cNvSpPr/>
            <p:nvPr/>
          </p:nvSpPr>
          <p:spPr>
            <a:xfrm>
              <a:off x="2701904" y="2688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B46B1990-C85F-40FF-8192-1889B4024B69}"/>
                </a:ext>
              </a:extLst>
            </p:cNvPr>
            <p:cNvSpPr/>
            <p:nvPr/>
          </p:nvSpPr>
          <p:spPr>
            <a:xfrm>
              <a:off x="4130651" y="2345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46773F0A-B834-4386-8C49-66FD72824342}"/>
                </a:ext>
              </a:extLst>
            </p:cNvPr>
            <p:cNvSpPr/>
            <p:nvPr/>
          </p:nvSpPr>
          <p:spPr>
            <a:xfrm>
              <a:off x="5321273" y="25927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F1D9ADB-76CF-4B83-A833-4F88F89990B3}"/>
                </a:ext>
              </a:extLst>
            </p:cNvPr>
            <p:cNvSpPr/>
            <p:nvPr/>
          </p:nvSpPr>
          <p:spPr>
            <a:xfrm>
              <a:off x="3159104" y="3145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DC6912A2-4806-4270-93AB-96C5D6911500}"/>
                </a:ext>
              </a:extLst>
            </p:cNvPr>
            <p:cNvSpPr/>
            <p:nvPr/>
          </p:nvSpPr>
          <p:spPr>
            <a:xfrm>
              <a:off x="3514656" y="15107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EC6B919C-1B6A-4647-8932-59A89BAB44CA}"/>
                </a:ext>
              </a:extLst>
            </p:cNvPr>
            <p:cNvSpPr/>
            <p:nvPr/>
          </p:nvSpPr>
          <p:spPr>
            <a:xfrm>
              <a:off x="3463904" y="3450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0793BEE-DC89-4CE8-831E-783516583818}"/>
                </a:ext>
              </a:extLst>
            </p:cNvPr>
            <p:cNvSpPr/>
            <p:nvPr/>
          </p:nvSpPr>
          <p:spPr>
            <a:xfrm>
              <a:off x="4645004" y="19831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AC5CE5E4-A451-4648-9D07-F279C2A4E9FF}"/>
                </a:ext>
              </a:extLst>
            </p:cNvPr>
            <p:cNvSpPr/>
            <p:nvPr/>
          </p:nvSpPr>
          <p:spPr>
            <a:xfrm>
              <a:off x="3768704" y="3754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8D1A82BD-BA0B-4A4D-ABFE-0D9490C6562D}"/>
                </a:ext>
              </a:extLst>
            </p:cNvPr>
            <p:cNvSpPr/>
            <p:nvPr/>
          </p:nvSpPr>
          <p:spPr>
            <a:xfrm>
              <a:off x="5187929" y="21927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5670F3C-FC9F-4D2A-86E3-BF80E83FFCB0}"/>
                </a:ext>
              </a:extLst>
            </p:cNvPr>
            <p:cNvSpPr/>
            <p:nvPr/>
          </p:nvSpPr>
          <p:spPr>
            <a:xfrm>
              <a:off x="4073504" y="4059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4003D958-F15D-4BB3-B9D7-82D6D531FA50}"/>
                </a:ext>
              </a:extLst>
            </p:cNvPr>
            <p:cNvSpPr/>
            <p:nvPr/>
          </p:nvSpPr>
          <p:spPr>
            <a:xfrm>
              <a:off x="5108539" y="51225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79E4488E-2B92-476A-8D00-FF89DB49B8B8}"/>
                </a:ext>
              </a:extLst>
            </p:cNvPr>
            <p:cNvSpPr/>
            <p:nvPr/>
          </p:nvSpPr>
          <p:spPr>
            <a:xfrm>
              <a:off x="968357" y="1583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2FA06BA3-8E50-4496-A376-9A50BE4CDC70}"/>
                </a:ext>
              </a:extLst>
            </p:cNvPr>
            <p:cNvSpPr/>
            <p:nvPr/>
          </p:nvSpPr>
          <p:spPr>
            <a:xfrm>
              <a:off x="857184" y="20422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BF52C71D-C36E-4A8E-B985-94473BCF9FF3}"/>
                </a:ext>
              </a:extLst>
            </p:cNvPr>
            <p:cNvSpPr/>
            <p:nvPr/>
          </p:nvSpPr>
          <p:spPr>
            <a:xfrm>
              <a:off x="4940282" y="15755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AC108E8A-AF8D-4624-A91C-B944EC3EE153}"/>
                </a:ext>
              </a:extLst>
            </p:cNvPr>
            <p:cNvSpPr/>
            <p:nvPr/>
          </p:nvSpPr>
          <p:spPr>
            <a:xfrm>
              <a:off x="1425557" y="2040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92930DD1-D797-4562-9CDE-236B778ECCCF}"/>
                </a:ext>
              </a:extLst>
            </p:cNvPr>
            <p:cNvSpPr/>
            <p:nvPr/>
          </p:nvSpPr>
          <p:spPr>
            <a:xfrm>
              <a:off x="3821027" y="1794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789FA9AE-314E-4F91-81C3-14D010E7260A}"/>
                </a:ext>
              </a:extLst>
            </p:cNvPr>
            <p:cNvSpPr/>
            <p:nvPr/>
          </p:nvSpPr>
          <p:spPr>
            <a:xfrm>
              <a:off x="1549284" y="15374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1436C79F-9B71-4F61-B535-1B0548A9A2A8}"/>
                </a:ext>
              </a:extLst>
            </p:cNvPr>
            <p:cNvSpPr/>
            <p:nvPr/>
          </p:nvSpPr>
          <p:spPr>
            <a:xfrm>
              <a:off x="961962" y="55149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2B35F595-49BB-4397-8D2A-63BEE6C276EA}"/>
                </a:ext>
              </a:extLst>
            </p:cNvPr>
            <p:cNvSpPr/>
            <p:nvPr/>
          </p:nvSpPr>
          <p:spPr>
            <a:xfrm>
              <a:off x="2035157" y="26499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7407936B-0C2C-47D5-B7C1-B5BDAEE0F6D6}"/>
                </a:ext>
              </a:extLst>
            </p:cNvPr>
            <p:cNvSpPr/>
            <p:nvPr/>
          </p:nvSpPr>
          <p:spPr>
            <a:xfrm>
              <a:off x="5206979" y="349957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A652A8B6-2053-4155-B568-F6C3EC7D0ADF}"/>
                </a:ext>
              </a:extLst>
            </p:cNvPr>
            <p:cNvSpPr/>
            <p:nvPr/>
          </p:nvSpPr>
          <p:spPr>
            <a:xfrm>
              <a:off x="4829113" y="27832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32FD9BA6-AE0E-4FAA-BA47-B68C8E44E316}"/>
                </a:ext>
              </a:extLst>
            </p:cNvPr>
            <p:cNvSpPr/>
            <p:nvPr/>
          </p:nvSpPr>
          <p:spPr>
            <a:xfrm>
              <a:off x="2492357" y="3107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77B5B03E-C421-4D7B-9E79-9929908B264D}"/>
                </a:ext>
              </a:extLst>
            </p:cNvPr>
            <p:cNvSpPr/>
            <p:nvPr/>
          </p:nvSpPr>
          <p:spPr>
            <a:xfrm>
              <a:off x="4324275" y="28489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DE3E4313-0E8D-47B9-BE5A-6CDDC62C6F1A}"/>
                </a:ext>
              </a:extLst>
            </p:cNvPr>
            <p:cNvSpPr/>
            <p:nvPr/>
          </p:nvSpPr>
          <p:spPr>
            <a:xfrm>
              <a:off x="3333618" y="175454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5AA8E4F9-C840-4CBF-AC54-A34BA2A8E716}"/>
                </a:ext>
              </a:extLst>
            </p:cNvPr>
            <p:cNvSpPr/>
            <p:nvPr/>
          </p:nvSpPr>
          <p:spPr>
            <a:xfrm>
              <a:off x="4892595" y="369007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F9278F46-F5FE-4D60-8315-3D0AF8EB0972}"/>
                </a:ext>
              </a:extLst>
            </p:cNvPr>
            <p:cNvSpPr/>
            <p:nvPr/>
          </p:nvSpPr>
          <p:spPr>
            <a:xfrm>
              <a:off x="4879931" y="24041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5B4ED556-6A40-418E-9C05-04734659D6BB}"/>
                </a:ext>
              </a:extLst>
            </p:cNvPr>
            <p:cNvSpPr/>
            <p:nvPr/>
          </p:nvSpPr>
          <p:spPr>
            <a:xfrm>
              <a:off x="3254357" y="3869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4B01F322-2233-46E8-A565-AF58A9B3E6F2}"/>
                </a:ext>
              </a:extLst>
            </p:cNvPr>
            <p:cNvSpPr/>
            <p:nvPr/>
          </p:nvSpPr>
          <p:spPr>
            <a:xfrm>
              <a:off x="1298533" y="2478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D7CE3A23-A2E1-4DAF-8B20-DFD6886467A1}"/>
                </a:ext>
              </a:extLst>
            </p:cNvPr>
            <p:cNvSpPr/>
            <p:nvPr/>
          </p:nvSpPr>
          <p:spPr>
            <a:xfrm>
              <a:off x="2146264" y="49510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763CB775-FB9E-458E-8D30-09FFDE577D94}"/>
                </a:ext>
              </a:extLst>
            </p:cNvPr>
            <p:cNvSpPr/>
            <p:nvPr/>
          </p:nvSpPr>
          <p:spPr>
            <a:xfrm>
              <a:off x="1603333" y="27832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2BD5E427-B6CA-4646-9D43-EA4AD367F0DC}"/>
                </a:ext>
              </a:extLst>
            </p:cNvPr>
            <p:cNvSpPr/>
            <p:nvPr/>
          </p:nvSpPr>
          <p:spPr>
            <a:xfrm>
              <a:off x="1241386" y="33281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E41125F8-C950-48AC-B72F-DC38E8B862AF}"/>
                </a:ext>
              </a:extLst>
            </p:cNvPr>
            <p:cNvSpPr/>
            <p:nvPr/>
          </p:nvSpPr>
          <p:spPr>
            <a:xfrm>
              <a:off x="1908133" y="30880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106E2176-0F6E-40E4-8551-3E6EF618C4AB}"/>
                </a:ext>
              </a:extLst>
            </p:cNvPr>
            <p:cNvSpPr/>
            <p:nvPr/>
          </p:nvSpPr>
          <p:spPr>
            <a:xfrm>
              <a:off x="1511219" y="490538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9A599413-137C-4EEB-8E94-B77427C3CEC5}"/>
                </a:ext>
              </a:extLst>
            </p:cNvPr>
            <p:cNvSpPr/>
            <p:nvPr/>
          </p:nvSpPr>
          <p:spPr>
            <a:xfrm>
              <a:off x="5149769" y="41986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00444736-926D-4927-9582-5567F79C3AA6}"/>
                </a:ext>
              </a:extLst>
            </p:cNvPr>
            <p:cNvSpPr/>
            <p:nvPr/>
          </p:nvSpPr>
          <p:spPr>
            <a:xfrm>
              <a:off x="1069927" y="41758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4B278B76-1216-4B22-AE2D-019633AE5777}"/>
                </a:ext>
              </a:extLst>
            </p:cNvPr>
            <p:cNvSpPr/>
            <p:nvPr/>
          </p:nvSpPr>
          <p:spPr>
            <a:xfrm>
              <a:off x="2517733" y="3697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2A04F083-F85A-496F-9936-7DEFF0DE1DFB}"/>
                </a:ext>
              </a:extLst>
            </p:cNvPr>
            <p:cNvSpPr/>
            <p:nvPr/>
          </p:nvSpPr>
          <p:spPr>
            <a:xfrm>
              <a:off x="1603333" y="54978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125A6459-10B2-465C-954A-EBE5CB560962}"/>
                </a:ext>
              </a:extLst>
            </p:cNvPr>
            <p:cNvSpPr/>
            <p:nvPr/>
          </p:nvSpPr>
          <p:spPr>
            <a:xfrm>
              <a:off x="2822533" y="4002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708E0B4D-62F1-4C78-AD4B-4552A12336F3}"/>
                </a:ext>
              </a:extLst>
            </p:cNvPr>
            <p:cNvSpPr/>
            <p:nvPr/>
          </p:nvSpPr>
          <p:spPr>
            <a:xfrm>
              <a:off x="2908261" y="52026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2C9C8830-7F04-463A-B3B9-32A262A86457}"/>
                </a:ext>
              </a:extLst>
            </p:cNvPr>
            <p:cNvSpPr/>
            <p:nvPr/>
          </p:nvSpPr>
          <p:spPr>
            <a:xfrm>
              <a:off x="1108036" y="50082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B2D10777-C5FC-406C-BD34-0078A137EB8E}"/>
                </a:ext>
              </a:extLst>
            </p:cNvPr>
            <p:cNvSpPr/>
            <p:nvPr/>
          </p:nvSpPr>
          <p:spPr>
            <a:xfrm>
              <a:off x="3279733" y="4459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B957A933-8920-4C26-B456-BD1D3D0420A7}"/>
                </a:ext>
              </a:extLst>
            </p:cNvPr>
            <p:cNvSpPr/>
            <p:nvPr/>
          </p:nvSpPr>
          <p:spPr>
            <a:xfrm>
              <a:off x="4549691" y="53835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0ED23DA7-09C9-464E-9C93-775F3A788870}"/>
                </a:ext>
              </a:extLst>
            </p:cNvPr>
            <p:cNvSpPr/>
            <p:nvPr/>
          </p:nvSpPr>
          <p:spPr>
            <a:xfrm>
              <a:off x="3584533" y="4764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D518BEDF-0451-45B9-8E68-2F1E550CFC7A}"/>
                </a:ext>
              </a:extLst>
            </p:cNvPr>
            <p:cNvSpPr/>
            <p:nvPr/>
          </p:nvSpPr>
          <p:spPr>
            <a:xfrm>
              <a:off x="4702154" y="25927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6D5CEB8C-40DA-4DBF-9FC1-3B56904D7734}"/>
                </a:ext>
              </a:extLst>
            </p:cNvPr>
            <p:cNvSpPr/>
            <p:nvPr/>
          </p:nvSpPr>
          <p:spPr>
            <a:xfrm>
              <a:off x="5006954" y="28975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6AD0C22E-A599-4BB2-9A38-629EA908F08B}"/>
                </a:ext>
              </a:extLst>
            </p:cNvPr>
            <p:cNvSpPr/>
            <p:nvPr/>
          </p:nvSpPr>
          <p:spPr>
            <a:xfrm>
              <a:off x="5311754" y="32023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86DABC2B-DF01-456C-AEA9-F767DD0347E0}"/>
                </a:ext>
              </a:extLst>
            </p:cNvPr>
            <p:cNvSpPr/>
            <p:nvPr/>
          </p:nvSpPr>
          <p:spPr>
            <a:xfrm>
              <a:off x="4492607" y="30118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CD3AC463-4344-46EB-9E0E-FF0D45D8BF2B}"/>
                </a:ext>
              </a:extLst>
            </p:cNvPr>
            <p:cNvSpPr/>
            <p:nvPr/>
          </p:nvSpPr>
          <p:spPr>
            <a:xfrm>
              <a:off x="3755983" y="2840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66AD63E0-9FB7-4786-9456-A25F6813717D}"/>
                </a:ext>
              </a:extLst>
            </p:cNvPr>
            <p:cNvSpPr/>
            <p:nvPr/>
          </p:nvSpPr>
          <p:spPr>
            <a:xfrm>
              <a:off x="4060783" y="3145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A8D12CB8-1A58-4B9E-8AAB-A8710A38BE6B}"/>
                </a:ext>
              </a:extLst>
            </p:cNvPr>
            <p:cNvSpPr/>
            <p:nvPr/>
          </p:nvSpPr>
          <p:spPr>
            <a:xfrm>
              <a:off x="4517983" y="3602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2DCA8D48-FA05-43AF-B8FB-83D0465ECC8C}"/>
                </a:ext>
              </a:extLst>
            </p:cNvPr>
            <p:cNvSpPr/>
            <p:nvPr/>
          </p:nvSpPr>
          <p:spPr>
            <a:xfrm>
              <a:off x="4822783" y="3907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1A7E948F-1A74-4C98-A610-22AE6235F58E}"/>
                </a:ext>
              </a:extLst>
            </p:cNvPr>
            <p:cNvSpPr/>
            <p:nvPr/>
          </p:nvSpPr>
          <p:spPr>
            <a:xfrm>
              <a:off x="3190875" y="4250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7EE7205-66AE-4F39-B214-10A6A6E5872D}"/>
                </a:ext>
              </a:extLst>
            </p:cNvPr>
            <p:cNvSpPr/>
            <p:nvPr/>
          </p:nvSpPr>
          <p:spPr>
            <a:xfrm>
              <a:off x="3495675" y="45549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E14D0C8A-4037-45F6-A1BD-029B15730348}"/>
                </a:ext>
              </a:extLst>
            </p:cNvPr>
            <p:cNvSpPr/>
            <p:nvPr/>
          </p:nvSpPr>
          <p:spPr>
            <a:xfrm>
              <a:off x="3952875" y="5012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AA0CB724-ADC1-49F9-8D6A-1E55C495EA48}"/>
                </a:ext>
              </a:extLst>
            </p:cNvPr>
            <p:cNvSpPr/>
            <p:nvPr/>
          </p:nvSpPr>
          <p:spPr>
            <a:xfrm>
              <a:off x="4257675" y="53169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A10AAAC5-8290-4306-94D3-321A10CBE302}"/>
                </a:ext>
              </a:extLst>
            </p:cNvPr>
            <p:cNvSpPr/>
            <p:nvPr/>
          </p:nvSpPr>
          <p:spPr>
            <a:xfrm>
              <a:off x="2828928" y="45168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D772C4F5-1575-4111-B34D-1652EE338298}"/>
                </a:ext>
              </a:extLst>
            </p:cNvPr>
            <p:cNvSpPr/>
            <p:nvPr/>
          </p:nvSpPr>
          <p:spPr>
            <a:xfrm>
              <a:off x="3286128" y="4974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71BC816F-4C57-4325-A3CC-6E89794E7D10}"/>
                </a:ext>
              </a:extLst>
            </p:cNvPr>
            <p:cNvSpPr/>
            <p:nvPr/>
          </p:nvSpPr>
          <p:spPr>
            <a:xfrm>
              <a:off x="4048128" y="5736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9AA2BC54-BFF8-4C50-8BAA-DFC80DB6D25C}"/>
                </a:ext>
              </a:extLst>
            </p:cNvPr>
            <p:cNvSpPr/>
            <p:nvPr/>
          </p:nvSpPr>
          <p:spPr>
            <a:xfrm>
              <a:off x="2092304" y="4345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5DE13B1A-C4D6-4747-BA1E-73C108C17FC2}"/>
                </a:ext>
              </a:extLst>
            </p:cNvPr>
            <p:cNvSpPr/>
            <p:nvPr/>
          </p:nvSpPr>
          <p:spPr>
            <a:xfrm>
              <a:off x="2397104" y="46501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8D5D8B97-AE31-4254-B6A2-0511B7D75009}"/>
                </a:ext>
              </a:extLst>
            </p:cNvPr>
            <p:cNvSpPr/>
            <p:nvPr/>
          </p:nvSpPr>
          <p:spPr>
            <a:xfrm>
              <a:off x="2035157" y="519502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B550C3BD-9D48-44AE-AD0C-6072CE881D8A}"/>
                </a:ext>
              </a:extLst>
            </p:cNvPr>
            <p:cNvSpPr/>
            <p:nvPr/>
          </p:nvSpPr>
          <p:spPr>
            <a:xfrm>
              <a:off x="2701904" y="49549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4B6536E2-C613-410C-8F0F-FF1A8845BE88}"/>
                </a:ext>
              </a:extLst>
            </p:cNvPr>
            <p:cNvSpPr/>
            <p:nvPr/>
          </p:nvSpPr>
          <p:spPr>
            <a:xfrm>
              <a:off x="2105034" y="559507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a:extLst>
                <a:ext uri="{FF2B5EF4-FFF2-40B4-BE49-F238E27FC236}">
                  <a16:creationId xmlns:a16="http://schemas.microsoft.com/office/drawing/2014/main" id="{CB10B467-83E4-41ED-981A-3EFEEE35EF07}"/>
                </a:ext>
              </a:extLst>
            </p:cNvPr>
            <p:cNvSpPr/>
            <p:nvPr/>
          </p:nvSpPr>
          <p:spPr>
            <a:xfrm>
              <a:off x="3311504" y="5564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a:extLst>
                <a:ext uri="{FF2B5EF4-FFF2-40B4-BE49-F238E27FC236}">
                  <a16:creationId xmlns:a16="http://schemas.microsoft.com/office/drawing/2014/main" id="{5EB33D20-96D6-47D9-AA65-4EBED71D7361}"/>
                </a:ext>
              </a:extLst>
            </p:cNvPr>
            <p:cNvSpPr/>
            <p:nvPr/>
          </p:nvSpPr>
          <p:spPr>
            <a:xfrm>
              <a:off x="3616304" y="5869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id="{33D0DC3F-262E-4F54-98BD-DB6584EBD6CD}"/>
                </a:ext>
              </a:extLst>
            </p:cNvPr>
            <p:cNvSpPr/>
            <p:nvPr/>
          </p:nvSpPr>
          <p:spPr>
            <a:xfrm>
              <a:off x="3016175" y="20776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47291D64-8E8F-42D8-A3F3-BEC9C761894B}"/>
                </a:ext>
              </a:extLst>
            </p:cNvPr>
            <p:cNvSpPr/>
            <p:nvPr/>
          </p:nvSpPr>
          <p:spPr>
            <a:xfrm>
              <a:off x="3473375" y="25348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a:extLst>
                <a:ext uri="{FF2B5EF4-FFF2-40B4-BE49-F238E27FC236}">
                  <a16:creationId xmlns:a16="http://schemas.microsoft.com/office/drawing/2014/main" id="{D66E9E92-C1CF-49FB-BEB3-07CE91894425}"/>
                </a:ext>
              </a:extLst>
            </p:cNvPr>
            <p:cNvSpPr/>
            <p:nvPr/>
          </p:nvSpPr>
          <p:spPr>
            <a:xfrm>
              <a:off x="2044628" y="1734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2FE357D3-1966-4B5D-B8CF-B6E612B38EAB}"/>
                </a:ext>
              </a:extLst>
            </p:cNvPr>
            <p:cNvSpPr/>
            <p:nvPr/>
          </p:nvSpPr>
          <p:spPr>
            <a:xfrm>
              <a:off x="1933455" y="219390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F2D3D7A5-9FD0-44DA-99BA-3C9AA5DA743A}"/>
                </a:ext>
              </a:extLst>
            </p:cNvPr>
            <p:cNvSpPr/>
            <p:nvPr/>
          </p:nvSpPr>
          <p:spPr>
            <a:xfrm>
              <a:off x="2501828" y="2191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0DDA6280-7991-43A2-8770-E351CB4375C2}"/>
                </a:ext>
              </a:extLst>
            </p:cNvPr>
            <p:cNvSpPr/>
            <p:nvPr/>
          </p:nvSpPr>
          <p:spPr>
            <a:xfrm>
              <a:off x="2625555" y="16890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37F41C29-7748-4AE3-B2A0-3FA3F7A4CA9B}"/>
                </a:ext>
              </a:extLst>
            </p:cNvPr>
            <p:cNvSpPr/>
            <p:nvPr/>
          </p:nvSpPr>
          <p:spPr>
            <a:xfrm>
              <a:off x="3111428" y="28015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78EA054D-DED5-461A-B569-7547F4DBDBE3}"/>
                </a:ext>
              </a:extLst>
            </p:cNvPr>
            <p:cNvSpPr/>
            <p:nvPr/>
          </p:nvSpPr>
          <p:spPr>
            <a:xfrm>
              <a:off x="3568628" y="3258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a:extLst>
                <a:ext uri="{FF2B5EF4-FFF2-40B4-BE49-F238E27FC236}">
                  <a16:creationId xmlns:a16="http://schemas.microsoft.com/office/drawing/2014/main" id="{165FB732-24A5-4B20-8557-AF8376154B27}"/>
                </a:ext>
              </a:extLst>
            </p:cNvPr>
            <p:cNvSpPr/>
            <p:nvPr/>
          </p:nvSpPr>
          <p:spPr>
            <a:xfrm>
              <a:off x="2374804" y="26301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CDE969CC-2745-47D4-B7FE-F3D68C9E5104}"/>
                </a:ext>
              </a:extLst>
            </p:cNvPr>
            <p:cNvSpPr/>
            <p:nvPr/>
          </p:nvSpPr>
          <p:spPr>
            <a:xfrm>
              <a:off x="2679604" y="29349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a:extLst>
                <a:ext uri="{FF2B5EF4-FFF2-40B4-BE49-F238E27FC236}">
                  <a16:creationId xmlns:a16="http://schemas.microsoft.com/office/drawing/2014/main" id="{8FED881B-875F-4E51-AE14-868BF7CCCF04}"/>
                </a:ext>
              </a:extLst>
            </p:cNvPr>
            <p:cNvSpPr/>
            <p:nvPr/>
          </p:nvSpPr>
          <p:spPr>
            <a:xfrm>
              <a:off x="2984404" y="32397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a:extLst>
                <a:ext uri="{FF2B5EF4-FFF2-40B4-BE49-F238E27FC236}">
                  <a16:creationId xmlns:a16="http://schemas.microsoft.com/office/drawing/2014/main" id="{2ADD0765-2604-44E5-B3A2-054AD1750F10}"/>
                </a:ext>
              </a:extLst>
            </p:cNvPr>
            <p:cNvSpPr/>
            <p:nvPr/>
          </p:nvSpPr>
          <p:spPr>
            <a:xfrm>
              <a:off x="3609969" y="51796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a:extLst>
                <a:ext uri="{FF2B5EF4-FFF2-40B4-BE49-F238E27FC236}">
                  <a16:creationId xmlns:a16="http://schemas.microsoft.com/office/drawing/2014/main" id="{7D5B90B6-1D86-4239-BADB-3E1EC624126B}"/>
                </a:ext>
              </a:extLst>
            </p:cNvPr>
            <p:cNvSpPr/>
            <p:nvPr/>
          </p:nvSpPr>
          <p:spPr>
            <a:xfrm>
              <a:off x="4611572" y="41739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9D7E15A7-6B11-4033-A443-C21A9D748268}"/>
                </a:ext>
              </a:extLst>
            </p:cNvPr>
            <p:cNvSpPr/>
            <p:nvPr/>
          </p:nvSpPr>
          <p:spPr>
            <a:xfrm>
              <a:off x="1489039" y="43072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a:extLst>
                <a:ext uri="{FF2B5EF4-FFF2-40B4-BE49-F238E27FC236}">
                  <a16:creationId xmlns:a16="http://schemas.microsoft.com/office/drawing/2014/main" id="{36C93D61-C3B0-43A7-8D7B-D6A80F6BDA0C}"/>
                </a:ext>
              </a:extLst>
            </p:cNvPr>
            <p:cNvSpPr/>
            <p:nvPr/>
          </p:nvSpPr>
          <p:spPr>
            <a:xfrm>
              <a:off x="5068772" y="46311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a:extLst>
                <a:ext uri="{FF2B5EF4-FFF2-40B4-BE49-F238E27FC236}">
                  <a16:creationId xmlns:a16="http://schemas.microsoft.com/office/drawing/2014/main" id="{54FF65C1-9556-4F00-AAF6-E0472547C66A}"/>
                </a:ext>
              </a:extLst>
            </p:cNvPr>
            <p:cNvSpPr/>
            <p:nvPr/>
          </p:nvSpPr>
          <p:spPr>
            <a:xfrm>
              <a:off x="5373572" y="49359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a:extLst>
                <a:ext uri="{FF2B5EF4-FFF2-40B4-BE49-F238E27FC236}">
                  <a16:creationId xmlns:a16="http://schemas.microsoft.com/office/drawing/2014/main" id="{8334A4C7-FC72-4830-890A-666E767C8833}"/>
                </a:ext>
              </a:extLst>
            </p:cNvPr>
            <p:cNvSpPr/>
            <p:nvPr/>
          </p:nvSpPr>
          <p:spPr>
            <a:xfrm>
              <a:off x="4979914" y="4421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84301764-CBF3-4528-BA91-A5EF9C050E02}"/>
                </a:ext>
              </a:extLst>
            </p:cNvPr>
            <p:cNvSpPr/>
            <p:nvPr/>
          </p:nvSpPr>
          <p:spPr>
            <a:xfrm>
              <a:off x="5284714" y="4726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089FACA4-63CC-4596-B2EA-9AAA807DAC86}"/>
                </a:ext>
              </a:extLst>
            </p:cNvPr>
            <p:cNvSpPr/>
            <p:nvPr/>
          </p:nvSpPr>
          <p:spPr>
            <a:xfrm>
              <a:off x="5222833" y="566554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a:extLst>
                <a:ext uri="{FF2B5EF4-FFF2-40B4-BE49-F238E27FC236}">
                  <a16:creationId xmlns:a16="http://schemas.microsoft.com/office/drawing/2014/main" id="{1616B573-2EFC-41D9-AAAA-3BEF28A863EA}"/>
                </a:ext>
              </a:extLst>
            </p:cNvPr>
            <p:cNvSpPr/>
            <p:nvPr/>
          </p:nvSpPr>
          <p:spPr>
            <a:xfrm>
              <a:off x="4617967" y="46882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853D699F-6425-426A-A689-F77AB89775DF}"/>
                </a:ext>
              </a:extLst>
            </p:cNvPr>
            <p:cNvSpPr/>
            <p:nvPr/>
          </p:nvSpPr>
          <p:spPr>
            <a:xfrm>
              <a:off x="4841707" y="54617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a:extLst>
                <a:ext uri="{FF2B5EF4-FFF2-40B4-BE49-F238E27FC236}">
                  <a16:creationId xmlns:a16="http://schemas.microsoft.com/office/drawing/2014/main" id="{0F740C3C-F918-49E5-A9A8-E2A951D318E8}"/>
                </a:ext>
              </a:extLst>
            </p:cNvPr>
            <p:cNvSpPr/>
            <p:nvPr/>
          </p:nvSpPr>
          <p:spPr>
            <a:xfrm>
              <a:off x="3881343" y="45168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2C9AD46A-A40F-4512-BB1A-4A70C2E27C1A}"/>
                </a:ext>
              </a:extLst>
            </p:cNvPr>
            <p:cNvSpPr/>
            <p:nvPr/>
          </p:nvSpPr>
          <p:spPr>
            <a:xfrm>
              <a:off x="4186143" y="48216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814B10BA-0D78-43A2-8E4D-63BECEB42FA6}"/>
                </a:ext>
              </a:extLst>
            </p:cNvPr>
            <p:cNvSpPr/>
            <p:nvPr/>
          </p:nvSpPr>
          <p:spPr>
            <a:xfrm>
              <a:off x="3824196" y="536647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a:extLst>
                <a:ext uri="{FF2B5EF4-FFF2-40B4-BE49-F238E27FC236}">
                  <a16:creationId xmlns:a16="http://schemas.microsoft.com/office/drawing/2014/main" id="{75E95D7E-AF25-4723-B58F-0CA1C70BE3A3}"/>
                </a:ext>
              </a:extLst>
            </p:cNvPr>
            <p:cNvSpPr/>
            <p:nvPr/>
          </p:nvSpPr>
          <p:spPr>
            <a:xfrm>
              <a:off x="4490943" y="51264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a:extLst>
                <a:ext uri="{FF2B5EF4-FFF2-40B4-BE49-F238E27FC236}">
                  <a16:creationId xmlns:a16="http://schemas.microsoft.com/office/drawing/2014/main" id="{BC8CFA96-CFF7-42E9-A7F7-D1225A2D4EF4}"/>
                </a:ext>
              </a:extLst>
            </p:cNvPr>
            <p:cNvSpPr/>
            <p:nvPr/>
          </p:nvSpPr>
          <p:spPr>
            <a:xfrm>
              <a:off x="2006700" y="32118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0002B794-1E05-4D70-A631-372D7DB71170}"/>
                </a:ext>
              </a:extLst>
            </p:cNvPr>
            <p:cNvSpPr/>
            <p:nvPr/>
          </p:nvSpPr>
          <p:spPr>
            <a:xfrm>
              <a:off x="2311500" y="35166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8B62C514-64DF-4766-8A57-02B35C3A4F3A}"/>
                </a:ext>
              </a:extLst>
            </p:cNvPr>
            <p:cNvSpPr/>
            <p:nvPr/>
          </p:nvSpPr>
          <p:spPr>
            <a:xfrm>
              <a:off x="1644753" y="34785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a:extLst>
                <a:ext uri="{FF2B5EF4-FFF2-40B4-BE49-F238E27FC236}">
                  <a16:creationId xmlns:a16="http://schemas.microsoft.com/office/drawing/2014/main" id="{0E112474-294D-40D4-B6A3-A12F4578B9F6}"/>
                </a:ext>
              </a:extLst>
            </p:cNvPr>
            <p:cNvSpPr/>
            <p:nvPr/>
          </p:nvSpPr>
          <p:spPr>
            <a:xfrm>
              <a:off x="2101953" y="39357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a16="http://schemas.microsoft.com/office/drawing/2014/main" id="{DA446AE1-D467-427F-B804-4D728071AA6D}"/>
                </a:ext>
              </a:extLst>
            </p:cNvPr>
            <p:cNvSpPr/>
            <p:nvPr/>
          </p:nvSpPr>
          <p:spPr>
            <a:xfrm>
              <a:off x="908129" y="33071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0ED183AA-AEB4-404D-8246-962DB4A7D15C}"/>
                </a:ext>
              </a:extLst>
            </p:cNvPr>
            <p:cNvSpPr/>
            <p:nvPr/>
          </p:nvSpPr>
          <p:spPr>
            <a:xfrm>
              <a:off x="1212929" y="36119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0A52D27D-25DC-491A-9A9A-43A9C9660A18}"/>
                </a:ext>
              </a:extLst>
            </p:cNvPr>
            <p:cNvSpPr/>
            <p:nvPr/>
          </p:nvSpPr>
          <p:spPr>
            <a:xfrm>
              <a:off x="850982" y="41567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60CAA9C1-2A03-44C6-A458-8B3674C16369}"/>
                </a:ext>
              </a:extLst>
            </p:cNvPr>
            <p:cNvSpPr/>
            <p:nvPr/>
          </p:nvSpPr>
          <p:spPr>
            <a:xfrm>
              <a:off x="1517729" y="39167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E4BC13EC-987B-4A1B-A2E0-CD86DBE96548}"/>
                </a:ext>
              </a:extLst>
            </p:cNvPr>
            <p:cNvSpPr/>
            <p:nvPr/>
          </p:nvSpPr>
          <p:spPr>
            <a:xfrm>
              <a:off x="2127329" y="45263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0A2BCD5B-E6DD-4E88-9751-5D638B6BCE0E}"/>
                </a:ext>
              </a:extLst>
            </p:cNvPr>
            <p:cNvSpPr/>
            <p:nvPr/>
          </p:nvSpPr>
          <p:spPr>
            <a:xfrm>
              <a:off x="1984400" y="34587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a16="http://schemas.microsoft.com/office/drawing/2014/main" id="{4E82AD83-2E81-4B9A-88C8-6CBDB3E57C92}"/>
                </a:ext>
              </a:extLst>
            </p:cNvPr>
            <p:cNvSpPr/>
            <p:nvPr/>
          </p:nvSpPr>
          <p:spPr>
            <a:xfrm>
              <a:off x="2289200" y="37635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a16="http://schemas.microsoft.com/office/drawing/2014/main" id="{CD9014F4-3C82-4084-A249-47F8D94ABFBC}"/>
                </a:ext>
              </a:extLst>
            </p:cNvPr>
            <p:cNvSpPr/>
            <p:nvPr/>
          </p:nvSpPr>
          <p:spPr>
            <a:xfrm>
              <a:off x="2594000" y="40683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1" name="ZoneTexte 220">
            <a:extLst>
              <a:ext uri="{FF2B5EF4-FFF2-40B4-BE49-F238E27FC236}">
                <a16:creationId xmlns:a16="http://schemas.microsoft.com/office/drawing/2014/main" id="{F89EB392-28B3-4148-B340-ED0CC6BC522E}"/>
              </a:ext>
            </a:extLst>
          </p:cNvPr>
          <p:cNvSpPr txBox="1"/>
          <p:nvPr/>
        </p:nvSpPr>
        <p:spPr>
          <a:xfrm>
            <a:off x="1886756" y="6102579"/>
            <a:ext cx="779444" cy="369332"/>
          </a:xfrm>
          <a:prstGeom prst="rect">
            <a:avLst/>
          </a:prstGeom>
          <a:noFill/>
        </p:spPr>
        <p:txBody>
          <a:bodyPr wrap="none" rtlCol="0">
            <a:spAutoFit/>
          </a:bodyPr>
          <a:lstStyle/>
          <a:p>
            <a:r>
              <a:rPr lang="fr-FR" dirty="0"/>
              <a:t>P=</a:t>
            </a:r>
            <a:r>
              <a:rPr lang="fr-FR" dirty="0" err="1"/>
              <a:t>P</a:t>
            </a:r>
            <a:r>
              <a:rPr lang="fr-FR" baseline="-25000" dirty="0" err="1"/>
              <a:t>atm</a:t>
            </a:r>
            <a:endParaRPr lang="fr-FR" baseline="-25000" dirty="0"/>
          </a:p>
        </p:txBody>
      </p:sp>
      <p:sp>
        <p:nvSpPr>
          <p:cNvPr id="164" name="ZoneTexte 163"/>
          <p:cNvSpPr txBox="1"/>
          <p:nvPr/>
        </p:nvSpPr>
        <p:spPr>
          <a:xfrm>
            <a:off x="5836336" y="3518813"/>
            <a:ext cx="4183068" cy="2308324"/>
          </a:xfrm>
          <a:prstGeom prst="rect">
            <a:avLst/>
          </a:prstGeom>
          <a:noFill/>
        </p:spPr>
        <p:txBody>
          <a:bodyPr wrap="none" rtlCol="0">
            <a:spAutoFit/>
          </a:bodyPr>
          <a:lstStyle/>
          <a:p>
            <a:r>
              <a:rPr lang="fr-FR" u="sng" dirty="0"/>
              <a:t>Unité</a:t>
            </a:r>
            <a:r>
              <a:rPr lang="fr-FR" dirty="0"/>
              <a:t> : </a:t>
            </a:r>
          </a:p>
          <a:p>
            <a:r>
              <a:rPr lang="fr-FR" dirty="0"/>
              <a:t>	</a:t>
            </a:r>
            <a:r>
              <a:rPr lang="fr-FR" b="1" dirty="0"/>
              <a:t>Pascal (Pa)</a:t>
            </a:r>
          </a:p>
          <a:p>
            <a:r>
              <a:rPr lang="fr-FR" dirty="0"/>
              <a:t>	Bar (bar)</a:t>
            </a:r>
          </a:p>
          <a:p>
            <a:r>
              <a:rPr lang="fr-FR" dirty="0"/>
              <a:t>	Torr (Torr)</a:t>
            </a:r>
          </a:p>
          <a:p>
            <a:r>
              <a:rPr lang="fr-FR" dirty="0"/>
              <a:t>	atmosphère (</a:t>
            </a:r>
            <a:r>
              <a:rPr lang="fr-FR" dirty="0" err="1"/>
              <a:t>atm</a:t>
            </a:r>
            <a:r>
              <a:rPr lang="fr-FR" dirty="0"/>
              <a:t>)</a:t>
            </a:r>
          </a:p>
          <a:p>
            <a:r>
              <a:rPr lang="fr-FR" dirty="0"/>
              <a:t>	kilogramme/mètre carré (kg.m</a:t>
            </a:r>
            <a:r>
              <a:rPr lang="fr-FR" baseline="30000" dirty="0"/>
              <a:t>-2</a:t>
            </a:r>
            <a:r>
              <a:rPr lang="fr-FR" dirty="0"/>
              <a:t>)</a:t>
            </a:r>
          </a:p>
          <a:p>
            <a:r>
              <a:rPr lang="fr-FR" dirty="0"/>
              <a:t>	livre par pouce carré (psi)</a:t>
            </a:r>
          </a:p>
          <a:p>
            <a:r>
              <a:rPr lang="fr-FR" dirty="0"/>
              <a:t>	…</a:t>
            </a:r>
          </a:p>
        </p:txBody>
      </p:sp>
      <p:sp>
        <p:nvSpPr>
          <p:cNvPr id="167" name="ZoneTexte 166"/>
          <p:cNvSpPr txBox="1"/>
          <p:nvPr/>
        </p:nvSpPr>
        <p:spPr>
          <a:xfrm>
            <a:off x="6181653" y="5776989"/>
            <a:ext cx="5538376" cy="369332"/>
          </a:xfrm>
          <a:prstGeom prst="rect">
            <a:avLst/>
          </a:prstGeom>
          <a:noFill/>
        </p:spPr>
        <p:txBody>
          <a:bodyPr wrap="none" rtlCol="0">
            <a:spAutoFit/>
          </a:bodyPr>
          <a:lstStyle/>
          <a:p>
            <a:r>
              <a:rPr lang="fr-FR" dirty="0"/>
              <a:t>1 </a:t>
            </a:r>
            <a:r>
              <a:rPr lang="fr-FR" dirty="0" err="1"/>
              <a:t>atm</a:t>
            </a:r>
            <a:r>
              <a:rPr lang="fr-FR" dirty="0"/>
              <a:t> = 1,013 bar = 760 Torr = 101325 Pa = 10332 kg.m</a:t>
            </a:r>
            <a:r>
              <a:rPr lang="fr-FR" baseline="30000" dirty="0"/>
              <a:t>-2</a:t>
            </a:r>
          </a:p>
        </p:txBody>
      </p:sp>
      <p:sp>
        <p:nvSpPr>
          <p:cNvPr id="111" name="ZoneTexte 110">
            <a:extLst>
              <a:ext uri="{FF2B5EF4-FFF2-40B4-BE49-F238E27FC236}">
                <a16:creationId xmlns:a16="http://schemas.microsoft.com/office/drawing/2014/main" id="{BCC7BED4-96A9-463C-B0CA-D2E8FC0663C8}"/>
              </a:ext>
            </a:extLst>
          </p:cNvPr>
          <p:cNvSpPr txBox="1"/>
          <p:nvPr/>
        </p:nvSpPr>
        <p:spPr>
          <a:xfrm>
            <a:off x="5804088" y="860527"/>
            <a:ext cx="5277959" cy="646331"/>
          </a:xfrm>
          <a:prstGeom prst="rect">
            <a:avLst/>
          </a:prstGeom>
          <a:noFill/>
        </p:spPr>
        <p:txBody>
          <a:bodyPr wrap="square" rtlCol="0">
            <a:spAutoFit/>
          </a:bodyPr>
          <a:lstStyle/>
          <a:p>
            <a:pPr algn="l"/>
            <a:r>
              <a:rPr lang="fr-FR" sz="1800" b="0" i="0" u="sng" strike="noStrike" baseline="0" dirty="0">
                <a:latin typeface="LMRoman10-Regular"/>
              </a:rPr>
              <a:t>Le vide </a:t>
            </a:r>
            <a:r>
              <a:rPr lang="fr-FR" sz="1800" b="0" i="0" u="none" strike="noStrike" baseline="0" dirty="0">
                <a:latin typeface="LMRoman10-Regular"/>
              </a:rPr>
              <a:t>: volume dans lequel la pression est inférieure à la pression atmosphérique</a:t>
            </a:r>
            <a:endParaRPr lang="fr-FR" dirty="0"/>
          </a:p>
        </p:txBody>
      </p:sp>
      <p:sp>
        <p:nvSpPr>
          <p:cNvPr id="112" name="ZoneTexte 111">
            <a:extLst>
              <a:ext uri="{FF2B5EF4-FFF2-40B4-BE49-F238E27FC236}">
                <a16:creationId xmlns:a16="http://schemas.microsoft.com/office/drawing/2014/main" id="{EBB7C535-3746-4259-8EC9-8587D1D89502}"/>
              </a:ext>
            </a:extLst>
          </p:cNvPr>
          <p:cNvSpPr txBox="1"/>
          <p:nvPr/>
        </p:nvSpPr>
        <p:spPr>
          <a:xfrm>
            <a:off x="5804088" y="1801816"/>
            <a:ext cx="6202339" cy="646331"/>
          </a:xfrm>
          <a:prstGeom prst="rect">
            <a:avLst/>
          </a:prstGeom>
          <a:noFill/>
        </p:spPr>
        <p:txBody>
          <a:bodyPr wrap="none" rtlCol="0">
            <a:spAutoFit/>
          </a:bodyPr>
          <a:lstStyle/>
          <a:p>
            <a:pPr algn="l"/>
            <a:r>
              <a:rPr lang="fr-FR" sz="1800" b="0" i="0" u="sng" strike="noStrike" baseline="0" dirty="0">
                <a:latin typeface="LMRoman9-Regular"/>
              </a:rPr>
              <a:t>La pression </a:t>
            </a:r>
            <a:r>
              <a:rPr lang="fr-FR" sz="1800" b="0" i="0" u="none" strike="noStrike" baseline="0" dirty="0">
                <a:latin typeface="LMRoman9-Regular"/>
              </a:rPr>
              <a:t>: Force exercée par un milieu (gaz, liquide ou solide) </a:t>
            </a:r>
          </a:p>
          <a:p>
            <a:pPr algn="l"/>
            <a:r>
              <a:rPr lang="fr-FR" sz="1800" b="0" i="0" u="none" strike="noStrike" baseline="0" dirty="0">
                <a:latin typeface="LMRoman9-Regular"/>
              </a:rPr>
              <a:t>sur </a:t>
            </a:r>
            <a:r>
              <a:rPr lang="fr-FR" dirty="0">
                <a:latin typeface="LMRoman9-Regular"/>
              </a:rPr>
              <a:t>un </a:t>
            </a:r>
            <a:r>
              <a:rPr lang="fr-FR" sz="1800" b="0" i="0" u="none" strike="noStrike" baseline="0" dirty="0">
                <a:latin typeface="LMRoman9-Regular"/>
              </a:rPr>
              <a:t>objet (gaz, liquide ou solide) par unité de surface</a:t>
            </a:r>
            <a:endParaRPr lang="fr-FR" dirty="0"/>
          </a:p>
        </p:txBody>
      </p:sp>
      <p:sp>
        <p:nvSpPr>
          <p:cNvPr id="114" name="ZoneTexte 113">
            <a:extLst>
              <a:ext uri="{FF2B5EF4-FFF2-40B4-BE49-F238E27FC236}">
                <a16:creationId xmlns:a16="http://schemas.microsoft.com/office/drawing/2014/main" id="{4B400E3A-1A2E-454F-B014-424CF0F824D2}"/>
              </a:ext>
            </a:extLst>
          </p:cNvPr>
          <p:cNvSpPr txBox="1"/>
          <p:nvPr/>
        </p:nvSpPr>
        <p:spPr>
          <a:xfrm>
            <a:off x="5804088" y="2793917"/>
            <a:ext cx="6314549" cy="369332"/>
          </a:xfrm>
          <a:prstGeom prst="rect">
            <a:avLst/>
          </a:prstGeom>
          <a:noFill/>
        </p:spPr>
        <p:txBody>
          <a:bodyPr wrap="none" rtlCol="0">
            <a:spAutoFit/>
          </a:bodyPr>
          <a:lstStyle/>
          <a:p>
            <a:r>
              <a:rPr lang="fr-FR" sz="1800" dirty="0"/>
              <a:t>La pression peut aussi s’exprimer comme une </a:t>
            </a:r>
            <a:r>
              <a:rPr lang="fr-FR" sz="1800" i="1" dirty="0"/>
              <a:t>densité moléculaire</a:t>
            </a:r>
            <a:endParaRPr lang="fr-FR" dirty="0"/>
          </a:p>
        </p:txBody>
      </p:sp>
    </p:spTree>
    <p:extLst>
      <p:ext uri="{BB962C8B-B14F-4D97-AF65-F5344CB8AC3E}">
        <p14:creationId xmlns:p14="http://schemas.microsoft.com/office/powerpoint/2010/main" val="701270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pic>
        <p:nvPicPr>
          <p:cNvPr id="3" name="Image 2">
            <a:extLst>
              <a:ext uri="{FF2B5EF4-FFF2-40B4-BE49-F238E27FC236}">
                <a16:creationId xmlns:a16="http://schemas.microsoft.com/office/drawing/2014/main" id="{4C4058AD-5ED4-4107-8C2B-C88724E18F2B}"/>
              </a:ext>
            </a:extLst>
          </p:cNvPr>
          <p:cNvPicPr>
            <a:picLocks noChangeAspect="1"/>
          </p:cNvPicPr>
          <p:nvPr/>
        </p:nvPicPr>
        <p:blipFill rotWithShape="1">
          <a:blip r:embed="rId2"/>
          <a:srcRect l="5150" t="2219" r="4638" b="2744"/>
          <a:stretch/>
        </p:blipFill>
        <p:spPr>
          <a:xfrm flipH="1">
            <a:off x="7181088" y="1129202"/>
            <a:ext cx="2943225" cy="4540259"/>
          </a:xfrm>
          <a:prstGeom prst="rect">
            <a:avLst/>
          </a:prstGeom>
        </p:spPr>
      </p:pic>
      <p:sp>
        <p:nvSpPr>
          <p:cNvPr id="5" name="ZoneTexte 4"/>
          <p:cNvSpPr txBox="1"/>
          <p:nvPr/>
        </p:nvSpPr>
        <p:spPr>
          <a:xfrm>
            <a:off x="1615440" y="3283982"/>
            <a:ext cx="1659493" cy="646331"/>
          </a:xfrm>
          <a:prstGeom prst="rect">
            <a:avLst/>
          </a:prstGeom>
          <a:noFill/>
        </p:spPr>
        <p:txBody>
          <a:bodyPr wrap="none" rtlCol="0">
            <a:spAutoFit/>
          </a:bodyPr>
          <a:lstStyle/>
          <a:p>
            <a:r>
              <a:rPr lang="fr-FR" dirty="0"/>
              <a:t>Les membranes</a:t>
            </a:r>
          </a:p>
          <a:p>
            <a:r>
              <a:rPr lang="fr-FR" dirty="0"/>
              <a:t>Les clapets</a:t>
            </a:r>
          </a:p>
        </p:txBody>
      </p:sp>
      <p:sp>
        <p:nvSpPr>
          <p:cNvPr id="6" name="ZoneTexte 5"/>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spTree>
    <p:extLst>
      <p:ext uri="{BB962C8B-B14F-4D97-AF65-F5344CB8AC3E}">
        <p14:creationId xmlns:p14="http://schemas.microsoft.com/office/powerpoint/2010/main" val="3439603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pic>
        <p:nvPicPr>
          <p:cNvPr id="6" name="Image 5">
            <a:extLst>
              <a:ext uri="{FF2B5EF4-FFF2-40B4-BE49-F238E27FC236}">
                <a16:creationId xmlns:a16="http://schemas.microsoft.com/office/drawing/2014/main" id="{79F81597-55BD-4CD7-9A9F-ACEC35C195B6}"/>
              </a:ext>
            </a:extLst>
          </p:cNvPr>
          <p:cNvPicPr>
            <a:picLocks noChangeAspect="1"/>
          </p:cNvPicPr>
          <p:nvPr/>
        </p:nvPicPr>
        <p:blipFill rotWithShape="1">
          <a:blip r:embed="rId2">
            <a:extLst>
              <a:ext uri="{28A0092B-C50C-407E-A947-70E740481C1C}">
                <a14:useLocalDpi xmlns:a14="http://schemas.microsoft.com/office/drawing/2010/main" val="0"/>
              </a:ext>
            </a:extLst>
          </a:blip>
          <a:srcRect t="1379" b="1"/>
          <a:stretch/>
        </p:blipFill>
        <p:spPr>
          <a:xfrm>
            <a:off x="6700040" y="565023"/>
            <a:ext cx="5367754" cy="5293716"/>
          </a:xfrm>
          <a:prstGeom prst="rect">
            <a:avLst/>
          </a:prstGeom>
        </p:spPr>
      </p:pic>
      <p:sp>
        <p:nvSpPr>
          <p:cNvPr id="7" name="ZoneTexte 6"/>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spTree>
    <p:extLst>
      <p:ext uri="{BB962C8B-B14F-4D97-AF65-F5344CB8AC3E}">
        <p14:creationId xmlns:p14="http://schemas.microsoft.com/office/powerpoint/2010/main" val="112783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sp>
        <p:nvSpPr>
          <p:cNvPr id="5" name="ZoneTexte 4"/>
          <p:cNvSpPr txBox="1"/>
          <p:nvPr/>
        </p:nvSpPr>
        <p:spPr>
          <a:xfrm>
            <a:off x="1615440" y="3283982"/>
            <a:ext cx="3070777" cy="923330"/>
          </a:xfrm>
          <a:prstGeom prst="rect">
            <a:avLst/>
          </a:prstGeom>
          <a:noFill/>
        </p:spPr>
        <p:txBody>
          <a:bodyPr wrap="none" rtlCol="0">
            <a:spAutoFit/>
          </a:bodyPr>
          <a:lstStyle/>
          <a:p>
            <a:r>
              <a:rPr lang="fr-FR" dirty="0"/>
              <a:t>L’huile</a:t>
            </a:r>
          </a:p>
          <a:p>
            <a:r>
              <a:rPr lang="fr-FR" dirty="0"/>
              <a:t>Les joints</a:t>
            </a:r>
          </a:p>
          <a:p>
            <a:r>
              <a:rPr lang="fr-FR" dirty="0"/>
              <a:t>Les palettes (si endommagées)</a:t>
            </a:r>
          </a:p>
        </p:txBody>
      </p:sp>
      <p:pic>
        <p:nvPicPr>
          <p:cNvPr id="6" name="Image 5">
            <a:extLst>
              <a:ext uri="{FF2B5EF4-FFF2-40B4-BE49-F238E27FC236}">
                <a16:creationId xmlns:a16="http://schemas.microsoft.com/office/drawing/2014/main" id="{79F81597-55BD-4CD7-9A9F-ACEC35C195B6}"/>
              </a:ext>
            </a:extLst>
          </p:cNvPr>
          <p:cNvPicPr>
            <a:picLocks noChangeAspect="1"/>
          </p:cNvPicPr>
          <p:nvPr/>
        </p:nvPicPr>
        <p:blipFill rotWithShape="1">
          <a:blip r:embed="rId2">
            <a:extLst>
              <a:ext uri="{28A0092B-C50C-407E-A947-70E740481C1C}">
                <a14:useLocalDpi xmlns:a14="http://schemas.microsoft.com/office/drawing/2010/main" val="0"/>
              </a:ext>
            </a:extLst>
          </a:blip>
          <a:srcRect t="1379" b="1"/>
          <a:stretch/>
        </p:blipFill>
        <p:spPr>
          <a:xfrm>
            <a:off x="6700040" y="565023"/>
            <a:ext cx="5367754" cy="5293716"/>
          </a:xfrm>
          <a:prstGeom prst="rect">
            <a:avLst/>
          </a:prstGeom>
        </p:spPr>
      </p:pic>
      <p:sp>
        <p:nvSpPr>
          <p:cNvPr id="7" name="ZoneTexte 6"/>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spTree>
    <p:extLst>
      <p:ext uri="{BB962C8B-B14F-4D97-AF65-F5344CB8AC3E}">
        <p14:creationId xmlns:p14="http://schemas.microsoft.com/office/powerpoint/2010/main" val="297288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pic>
        <p:nvPicPr>
          <p:cNvPr id="7" name="Espace réservé du contenu 4">
            <a:extLst>
              <a:ext uri="{FF2B5EF4-FFF2-40B4-BE49-F238E27FC236}">
                <a16:creationId xmlns:a16="http://schemas.microsoft.com/office/drawing/2014/main" id="{4BDF9425-687D-4BDE-B9B3-83389E2B40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8" r="15437"/>
          <a:stretch/>
        </p:blipFill>
        <p:spPr>
          <a:xfrm rot="5400000">
            <a:off x="6808659" y="1294965"/>
            <a:ext cx="4881084" cy="3593683"/>
          </a:xfrm>
          <a:prstGeom prst="rect">
            <a:avLst/>
          </a:prstGeom>
        </p:spPr>
      </p:pic>
      <p:sp>
        <p:nvSpPr>
          <p:cNvPr id="8" name="ZoneTexte 7"/>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spTree>
    <p:extLst>
      <p:ext uri="{BB962C8B-B14F-4D97-AF65-F5344CB8AC3E}">
        <p14:creationId xmlns:p14="http://schemas.microsoft.com/office/powerpoint/2010/main" val="1325611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sp>
        <p:nvSpPr>
          <p:cNvPr id="5" name="ZoneTexte 4"/>
          <p:cNvSpPr txBox="1"/>
          <p:nvPr/>
        </p:nvSpPr>
        <p:spPr>
          <a:xfrm>
            <a:off x="1615440" y="3283982"/>
            <a:ext cx="1056187" cy="369332"/>
          </a:xfrm>
          <a:prstGeom prst="rect">
            <a:avLst/>
          </a:prstGeom>
          <a:noFill/>
        </p:spPr>
        <p:txBody>
          <a:bodyPr wrap="none" rtlCol="0">
            <a:spAutoFit/>
          </a:bodyPr>
          <a:lstStyle/>
          <a:p>
            <a:r>
              <a:rPr lang="fr-FR" dirty="0"/>
              <a:t>Les joints</a:t>
            </a:r>
          </a:p>
        </p:txBody>
      </p:sp>
      <p:pic>
        <p:nvPicPr>
          <p:cNvPr id="7" name="Espace réservé du contenu 4">
            <a:extLst>
              <a:ext uri="{FF2B5EF4-FFF2-40B4-BE49-F238E27FC236}">
                <a16:creationId xmlns:a16="http://schemas.microsoft.com/office/drawing/2014/main" id="{4BDF9425-687D-4BDE-B9B3-83389E2B40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8" r="15437"/>
          <a:stretch/>
        </p:blipFill>
        <p:spPr>
          <a:xfrm rot="5400000">
            <a:off x="6808659" y="1294965"/>
            <a:ext cx="4881084" cy="3593683"/>
          </a:xfrm>
          <a:prstGeom prst="rect">
            <a:avLst/>
          </a:prstGeom>
        </p:spPr>
      </p:pic>
      <p:sp>
        <p:nvSpPr>
          <p:cNvPr id="8" name="ZoneTexte 7"/>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spTree>
    <p:extLst>
      <p:ext uri="{BB962C8B-B14F-4D97-AF65-F5344CB8AC3E}">
        <p14:creationId xmlns:p14="http://schemas.microsoft.com/office/powerpoint/2010/main" val="3582964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sp>
        <p:nvSpPr>
          <p:cNvPr id="8" name="ZoneTexte 7"/>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pic>
        <p:nvPicPr>
          <p:cNvPr id="6" name="Image 5"/>
          <p:cNvPicPr>
            <a:picLocks noChangeAspect="1"/>
          </p:cNvPicPr>
          <p:nvPr/>
        </p:nvPicPr>
        <p:blipFill>
          <a:blip r:embed="rId2"/>
          <a:stretch>
            <a:fillRect/>
          </a:stretch>
        </p:blipFill>
        <p:spPr>
          <a:xfrm>
            <a:off x="7409525" y="133953"/>
            <a:ext cx="3773751" cy="5718544"/>
          </a:xfrm>
          <a:prstGeom prst="rect">
            <a:avLst/>
          </a:prstGeom>
        </p:spPr>
      </p:pic>
    </p:spTree>
    <p:extLst>
      <p:ext uri="{BB962C8B-B14F-4D97-AF65-F5344CB8AC3E}">
        <p14:creationId xmlns:p14="http://schemas.microsoft.com/office/powerpoint/2010/main" val="124826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maintenances à réaliser</a:t>
            </a:r>
          </a:p>
        </p:txBody>
      </p:sp>
      <p:sp>
        <p:nvSpPr>
          <p:cNvPr id="8" name="ZoneTexte 7"/>
          <p:cNvSpPr txBox="1"/>
          <p:nvPr/>
        </p:nvSpPr>
        <p:spPr>
          <a:xfrm>
            <a:off x="1536192" y="1828800"/>
            <a:ext cx="2896562" cy="646331"/>
          </a:xfrm>
          <a:prstGeom prst="rect">
            <a:avLst/>
          </a:prstGeom>
          <a:noFill/>
        </p:spPr>
        <p:txBody>
          <a:bodyPr wrap="none" rtlCol="0">
            <a:spAutoFit/>
          </a:bodyPr>
          <a:lstStyle/>
          <a:p>
            <a:r>
              <a:rPr lang="fr-FR" dirty="0"/>
              <a:t>On change les pièces d’usure</a:t>
            </a:r>
          </a:p>
          <a:p>
            <a:r>
              <a:rPr lang="fr-FR" dirty="0"/>
              <a:t>On nettoie des autres pièces</a:t>
            </a:r>
          </a:p>
        </p:txBody>
      </p:sp>
      <p:pic>
        <p:nvPicPr>
          <p:cNvPr id="6" name="Image 5"/>
          <p:cNvPicPr>
            <a:picLocks noChangeAspect="1"/>
          </p:cNvPicPr>
          <p:nvPr/>
        </p:nvPicPr>
        <p:blipFill>
          <a:blip r:embed="rId2"/>
          <a:stretch>
            <a:fillRect/>
          </a:stretch>
        </p:blipFill>
        <p:spPr>
          <a:xfrm>
            <a:off x="7409525" y="133953"/>
            <a:ext cx="3773751" cy="5718544"/>
          </a:xfrm>
          <a:prstGeom prst="rect">
            <a:avLst/>
          </a:prstGeom>
        </p:spPr>
      </p:pic>
      <p:grpSp>
        <p:nvGrpSpPr>
          <p:cNvPr id="13" name="Groupe 12"/>
          <p:cNvGrpSpPr/>
          <p:nvPr/>
        </p:nvGrpSpPr>
        <p:grpSpPr>
          <a:xfrm>
            <a:off x="1536192" y="1597305"/>
            <a:ext cx="2896562" cy="1080000"/>
            <a:chOff x="1536192" y="1597305"/>
            <a:chExt cx="2896562" cy="1080000"/>
          </a:xfrm>
        </p:grpSpPr>
        <p:cxnSp>
          <p:nvCxnSpPr>
            <p:cNvPr id="4" name="Connecteur droit 3"/>
            <p:cNvCxnSpPr/>
            <p:nvPr/>
          </p:nvCxnSpPr>
          <p:spPr>
            <a:xfrm flipH="1">
              <a:off x="1536192" y="1597305"/>
              <a:ext cx="2880000" cy="1080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flipV="1">
              <a:off x="1552754" y="1597305"/>
              <a:ext cx="2880000" cy="1080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1615440" y="3283982"/>
            <a:ext cx="4688463" cy="369332"/>
          </a:xfrm>
          <a:prstGeom prst="rect">
            <a:avLst/>
          </a:prstGeom>
          <a:noFill/>
        </p:spPr>
        <p:txBody>
          <a:bodyPr wrap="none" rtlCol="0">
            <a:spAutoFit/>
          </a:bodyPr>
          <a:lstStyle/>
          <a:p>
            <a:r>
              <a:rPr lang="fr-FR" dirty="0"/>
              <a:t>Graissage des roulements (seringue ou feutrine)</a:t>
            </a:r>
          </a:p>
        </p:txBody>
      </p:sp>
    </p:spTree>
    <p:extLst>
      <p:ext uri="{BB962C8B-B14F-4D97-AF65-F5344CB8AC3E}">
        <p14:creationId xmlns:p14="http://schemas.microsoft.com/office/powerpoint/2010/main" val="3905823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94204" y="1249742"/>
            <a:ext cx="9640781" cy="3939540"/>
          </a:xfrm>
          <a:prstGeom prst="rect">
            <a:avLst/>
          </a:prstGeom>
          <a:noFill/>
        </p:spPr>
        <p:txBody>
          <a:bodyPr wrap="none" rtlCol="0">
            <a:spAutoFit/>
          </a:bodyPr>
          <a:lstStyle/>
          <a:p>
            <a:r>
              <a:rPr lang="fr-FR" sz="25000" b="1" dirty="0"/>
              <a:t>Mais… </a:t>
            </a:r>
          </a:p>
        </p:txBody>
      </p:sp>
      <p:sp>
        <p:nvSpPr>
          <p:cNvPr id="3"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Avant de commencer</a:t>
            </a:r>
          </a:p>
        </p:txBody>
      </p:sp>
    </p:spTree>
    <p:extLst>
      <p:ext uri="{BB962C8B-B14F-4D97-AF65-F5344CB8AC3E}">
        <p14:creationId xmlns:p14="http://schemas.microsoft.com/office/powerpoint/2010/main" val="255044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Avant de commencer</a:t>
            </a:r>
          </a:p>
        </p:txBody>
      </p:sp>
      <p:sp>
        <p:nvSpPr>
          <p:cNvPr id="4" name="ZoneTexte 3"/>
          <p:cNvSpPr txBox="1"/>
          <p:nvPr/>
        </p:nvSpPr>
        <p:spPr>
          <a:xfrm>
            <a:off x="1410353" y="1936101"/>
            <a:ext cx="9262151" cy="2554545"/>
          </a:xfrm>
          <a:prstGeom prst="rect">
            <a:avLst/>
          </a:prstGeom>
          <a:noFill/>
        </p:spPr>
        <p:txBody>
          <a:bodyPr wrap="none" rtlCol="0">
            <a:spAutoFit/>
          </a:bodyPr>
          <a:lstStyle/>
          <a:p>
            <a:pPr algn="ctr"/>
            <a:r>
              <a:rPr lang="fr-FR" sz="8000" b="1" dirty="0"/>
              <a:t>…il faut se poser </a:t>
            </a:r>
          </a:p>
          <a:p>
            <a:pPr algn="ctr"/>
            <a:r>
              <a:rPr lang="fr-FR" sz="8000" b="1" dirty="0"/>
              <a:t>quelques questions…</a:t>
            </a:r>
          </a:p>
        </p:txBody>
      </p:sp>
    </p:spTree>
    <p:extLst>
      <p:ext uri="{BB962C8B-B14F-4D97-AF65-F5344CB8AC3E}">
        <p14:creationId xmlns:p14="http://schemas.microsoft.com/office/powerpoint/2010/main" val="507519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Avant de commencer</a:t>
            </a:r>
          </a:p>
        </p:txBody>
      </p:sp>
      <p:sp>
        <p:nvSpPr>
          <p:cNvPr id="5" name="ZoneTexte 4"/>
          <p:cNvSpPr txBox="1"/>
          <p:nvPr/>
        </p:nvSpPr>
        <p:spPr>
          <a:xfrm>
            <a:off x="1645920" y="1865376"/>
            <a:ext cx="6790320" cy="1200329"/>
          </a:xfrm>
          <a:prstGeom prst="rect">
            <a:avLst/>
          </a:prstGeom>
          <a:noFill/>
        </p:spPr>
        <p:txBody>
          <a:bodyPr wrap="none" rtlCol="0">
            <a:spAutoFit/>
          </a:bodyPr>
          <a:lstStyle/>
          <a:p>
            <a:pPr marL="285750" indent="-285750">
              <a:buFontTx/>
              <a:buChar char="-"/>
            </a:pPr>
            <a:r>
              <a:rPr lang="fr-FR" dirty="0"/>
              <a:t>La sécurité (est-ce que je vais travailler en toute sécurité ?)</a:t>
            </a:r>
          </a:p>
          <a:p>
            <a:pPr marL="285750" indent="-285750">
              <a:buFontTx/>
              <a:buChar char="-"/>
            </a:pPr>
            <a:r>
              <a:rPr lang="fr-FR" dirty="0"/>
              <a:t>Historique de la pompe (la pompe a été utilisée pour quoi ?)</a:t>
            </a:r>
          </a:p>
          <a:p>
            <a:pPr marL="285750" indent="-285750">
              <a:buFontTx/>
              <a:buChar char="-"/>
            </a:pPr>
            <a:r>
              <a:rPr lang="fr-FR" dirty="0"/>
              <a:t>Le matériel (est-ce que j’ai ce qu’il faut pour faire la maintenance ?)</a:t>
            </a:r>
          </a:p>
          <a:p>
            <a:endParaRPr lang="fr-FR" dirty="0"/>
          </a:p>
        </p:txBody>
      </p:sp>
      <p:pic>
        <p:nvPicPr>
          <p:cNvPr id="7" name="Image 6" descr="File:ISO 7010 W022.svg - Wikimedia Common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3727" y="746544"/>
            <a:ext cx="720000" cy="626406"/>
          </a:xfrm>
          <a:prstGeom prst="rect">
            <a:avLst/>
          </a:prstGeom>
        </p:spPr>
      </p:pic>
      <p:pic>
        <p:nvPicPr>
          <p:cNvPr id="10" name="Image 9" descr="Free vector graphic: Safety, Electric, Road, Warning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1214" y="741525"/>
            <a:ext cx="720000" cy="631425"/>
          </a:xfrm>
          <a:prstGeom prst="rect">
            <a:avLst/>
          </a:prstGeom>
        </p:spPr>
      </p:pic>
      <p:pic>
        <p:nvPicPr>
          <p:cNvPr id="13" name="Image 12" descr="Datei:ISO 7010 W021.svg – Wikipedia"/>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36240" y="742950"/>
            <a:ext cx="720000" cy="630000"/>
          </a:xfrm>
          <a:prstGeom prst="rect">
            <a:avLst/>
          </a:prstGeom>
        </p:spPr>
      </p:pic>
    </p:spTree>
    <p:extLst>
      <p:ext uri="{BB962C8B-B14F-4D97-AF65-F5344CB8AC3E}">
        <p14:creationId xmlns:p14="http://schemas.microsoft.com/office/powerpoint/2010/main" val="115404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F6C3B44-8F40-4A6B-B84D-952B06DE4F2E}"/>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Qu’est-ce que le vide ?</a:t>
            </a:r>
          </a:p>
        </p:txBody>
      </p:sp>
      <p:grpSp>
        <p:nvGrpSpPr>
          <p:cNvPr id="219" name="Groupe 218">
            <a:extLst>
              <a:ext uri="{FF2B5EF4-FFF2-40B4-BE49-F238E27FC236}">
                <a16:creationId xmlns:a16="http://schemas.microsoft.com/office/drawing/2014/main" id="{3BAA4FDD-1ADA-4FF3-93C7-2C5AA3545536}"/>
              </a:ext>
            </a:extLst>
          </p:cNvPr>
          <p:cNvGrpSpPr/>
          <p:nvPr/>
        </p:nvGrpSpPr>
        <p:grpSpPr>
          <a:xfrm>
            <a:off x="161925" y="1343026"/>
            <a:ext cx="4914900" cy="4714874"/>
            <a:chOff x="714375" y="1343026"/>
            <a:chExt cx="4914900" cy="4714874"/>
          </a:xfrm>
        </p:grpSpPr>
        <p:sp>
          <p:nvSpPr>
            <p:cNvPr id="3" name="Rectangle 2">
              <a:extLst>
                <a:ext uri="{FF2B5EF4-FFF2-40B4-BE49-F238E27FC236}">
                  <a16:creationId xmlns:a16="http://schemas.microsoft.com/office/drawing/2014/main" id="{A6C845CA-B4E2-4BDF-BD7E-969B34C82A77}"/>
                </a:ext>
              </a:extLst>
            </p:cNvPr>
            <p:cNvSpPr/>
            <p:nvPr/>
          </p:nvSpPr>
          <p:spPr>
            <a:xfrm>
              <a:off x="714375" y="1343026"/>
              <a:ext cx="4914900" cy="47148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33510119-9871-4287-9200-304CC34C503B}"/>
                </a:ext>
              </a:extLst>
            </p:cNvPr>
            <p:cNvSpPr/>
            <p:nvPr/>
          </p:nvSpPr>
          <p:spPr>
            <a:xfrm>
              <a:off x="1939904" y="1926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213B64F0-8D5C-4EBC-B3DD-DECF803447AF}"/>
                </a:ext>
              </a:extLst>
            </p:cNvPr>
            <p:cNvSpPr/>
            <p:nvPr/>
          </p:nvSpPr>
          <p:spPr>
            <a:xfrm>
              <a:off x="3654410" y="214897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94A3D2-A845-46EC-A237-954A2E422331}"/>
                </a:ext>
              </a:extLst>
            </p:cNvPr>
            <p:cNvSpPr/>
            <p:nvPr/>
          </p:nvSpPr>
          <p:spPr>
            <a:xfrm>
              <a:off x="4308436" y="16402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5307BA7B-29A9-4A29-883B-B63C44DA8FF4}"/>
                </a:ext>
              </a:extLst>
            </p:cNvPr>
            <p:cNvSpPr/>
            <p:nvPr/>
          </p:nvSpPr>
          <p:spPr>
            <a:xfrm>
              <a:off x="2397104" y="2383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658E78F4-B67C-4CA2-9EB7-51493BC378D5}"/>
                </a:ext>
              </a:extLst>
            </p:cNvPr>
            <p:cNvSpPr/>
            <p:nvPr/>
          </p:nvSpPr>
          <p:spPr>
            <a:xfrm>
              <a:off x="2698714" y="15183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5E586A84-09D7-4783-AFFC-7BC7F61CEBEE}"/>
                </a:ext>
              </a:extLst>
            </p:cNvPr>
            <p:cNvSpPr/>
            <p:nvPr/>
          </p:nvSpPr>
          <p:spPr>
            <a:xfrm>
              <a:off x="2701904" y="2688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B46B1990-C85F-40FF-8192-1889B4024B69}"/>
                </a:ext>
              </a:extLst>
            </p:cNvPr>
            <p:cNvSpPr/>
            <p:nvPr/>
          </p:nvSpPr>
          <p:spPr>
            <a:xfrm>
              <a:off x="4130651" y="2345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46773F0A-B834-4386-8C49-66FD72824342}"/>
                </a:ext>
              </a:extLst>
            </p:cNvPr>
            <p:cNvSpPr/>
            <p:nvPr/>
          </p:nvSpPr>
          <p:spPr>
            <a:xfrm>
              <a:off x="5321273" y="25927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F1D9ADB-76CF-4B83-A833-4F88F89990B3}"/>
                </a:ext>
              </a:extLst>
            </p:cNvPr>
            <p:cNvSpPr/>
            <p:nvPr/>
          </p:nvSpPr>
          <p:spPr>
            <a:xfrm>
              <a:off x="3159104" y="3145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DC6912A2-4806-4270-93AB-96C5D6911500}"/>
                </a:ext>
              </a:extLst>
            </p:cNvPr>
            <p:cNvSpPr/>
            <p:nvPr/>
          </p:nvSpPr>
          <p:spPr>
            <a:xfrm>
              <a:off x="3514656" y="15107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EC6B919C-1B6A-4647-8932-59A89BAB44CA}"/>
                </a:ext>
              </a:extLst>
            </p:cNvPr>
            <p:cNvSpPr/>
            <p:nvPr/>
          </p:nvSpPr>
          <p:spPr>
            <a:xfrm>
              <a:off x="3463904" y="3450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0793BEE-DC89-4CE8-831E-783516583818}"/>
                </a:ext>
              </a:extLst>
            </p:cNvPr>
            <p:cNvSpPr/>
            <p:nvPr/>
          </p:nvSpPr>
          <p:spPr>
            <a:xfrm>
              <a:off x="4645004" y="19831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AC5CE5E4-A451-4648-9D07-F279C2A4E9FF}"/>
                </a:ext>
              </a:extLst>
            </p:cNvPr>
            <p:cNvSpPr/>
            <p:nvPr/>
          </p:nvSpPr>
          <p:spPr>
            <a:xfrm>
              <a:off x="3768704" y="3754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8D1A82BD-BA0B-4A4D-ABFE-0D9490C6562D}"/>
                </a:ext>
              </a:extLst>
            </p:cNvPr>
            <p:cNvSpPr/>
            <p:nvPr/>
          </p:nvSpPr>
          <p:spPr>
            <a:xfrm>
              <a:off x="5187929" y="21927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5670F3C-FC9F-4D2A-86E3-BF80E83FFCB0}"/>
                </a:ext>
              </a:extLst>
            </p:cNvPr>
            <p:cNvSpPr/>
            <p:nvPr/>
          </p:nvSpPr>
          <p:spPr>
            <a:xfrm>
              <a:off x="4073504" y="4059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4003D958-F15D-4BB3-B9D7-82D6D531FA50}"/>
                </a:ext>
              </a:extLst>
            </p:cNvPr>
            <p:cNvSpPr/>
            <p:nvPr/>
          </p:nvSpPr>
          <p:spPr>
            <a:xfrm>
              <a:off x="5108539" y="51225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79E4488E-2B92-476A-8D00-FF89DB49B8B8}"/>
                </a:ext>
              </a:extLst>
            </p:cNvPr>
            <p:cNvSpPr/>
            <p:nvPr/>
          </p:nvSpPr>
          <p:spPr>
            <a:xfrm>
              <a:off x="968357" y="1583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2FA06BA3-8E50-4496-A376-9A50BE4CDC70}"/>
                </a:ext>
              </a:extLst>
            </p:cNvPr>
            <p:cNvSpPr/>
            <p:nvPr/>
          </p:nvSpPr>
          <p:spPr>
            <a:xfrm>
              <a:off x="857184" y="20422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BF52C71D-C36E-4A8E-B985-94473BCF9FF3}"/>
                </a:ext>
              </a:extLst>
            </p:cNvPr>
            <p:cNvSpPr/>
            <p:nvPr/>
          </p:nvSpPr>
          <p:spPr>
            <a:xfrm>
              <a:off x="4940282" y="15755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AC108E8A-AF8D-4624-A91C-B944EC3EE153}"/>
                </a:ext>
              </a:extLst>
            </p:cNvPr>
            <p:cNvSpPr/>
            <p:nvPr/>
          </p:nvSpPr>
          <p:spPr>
            <a:xfrm>
              <a:off x="1425557" y="2040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92930DD1-D797-4562-9CDE-236B778ECCCF}"/>
                </a:ext>
              </a:extLst>
            </p:cNvPr>
            <p:cNvSpPr/>
            <p:nvPr/>
          </p:nvSpPr>
          <p:spPr>
            <a:xfrm>
              <a:off x="3821027" y="1794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789FA9AE-314E-4F91-81C3-14D010E7260A}"/>
                </a:ext>
              </a:extLst>
            </p:cNvPr>
            <p:cNvSpPr/>
            <p:nvPr/>
          </p:nvSpPr>
          <p:spPr>
            <a:xfrm>
              <a:off x="1549284" y="15374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1436C79F-9B71-4F61-B535-1B0548A9A2A8}"/>
                </a:ext>
              </a:extLst>
            </p:cNvPr>
            <p:cNvSpPr/>
            <p:nvPr/>
          </p:nvSpPr>
          <p:spPr>
            <a:xfrm>
              <a:off x="961962" y="55149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2B35F595-49BB-4397-8D2A-63BEE6C276EA}"/>
                </a:ext>
              </a:extLst>
            </p:cNvPr>
            <p:cNvSpPr/>
            <p:nvPr/>
          </p:nvSpPr>
          <p:spPr>
            <a:xfrm>
              <a:off x="2035157" y="26499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7407936B-0C2C-47D5-B7C1-B5BDAEE0F6D6}"/>
                </a:ext>
              </a:extLst>
            </p:cNvPr>
            <p:cNvSpPr/>
            <p:nvPr/>
          </p:nvSpPr>
          <p:spPr>
            <a:xfrm>
              <a:off x="5206979" y="349957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A652A8B6-2053-4155-B568-F6C3EC7D0ADF}"/>
                </a:ext>
              </a:extLst>
            </p:cNvPr>
            <p:cNvSpPr/>
            <p:nvPr/>
          </p:nvSpPr>
          <p:spPr>
            <a:xfrm>
              <a:off x="4829113" y="27832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32FD9BA6-AE0E-4FAA-BA47-B68C8E44E316}"/>
                </a:ext>
              </a:extLst>
            </p:cNvPr>
            <p:cNvSpPr/>
            <p:nvPr/>
          </p:nvSpPr>
          <p:spPr>
            <a:xfrm>
              <a:off x="2492357" y="3107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77B5B03E-C421-4D7B-9E79-9929908B264D}"/>
                </a:ext>
              </a:extLst>
            </p:cNvPr>
            <p:cNvSpPr/>
            <p:nvPr/>
          </p:nvSpPr>
          <p:spPr>
            <a:xfrm>
              <a:off x="4324275" y="28489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DE3E4313-0E8D-47B9-BE5A-6CDDC62C6F1A}"/>
                </a:ext>
              </a:extLst>
            </p:cNvPr>
            <p:cNvSpPr/>
            <p:nvPr/>
          </p:nvSpPr>
          <p:spPr>
            <a:xfrm>
              <a:off x="3333618" y="175454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5AA8E4F9-C840-4CBF-AC54-A34BA2A8E716}"/>
                </a:ext>
              </a:extLst>
            </p:cNvPr>
            <p:cNvSpPr/>
            <p:nvPr/>
          </p:nvSpPr>
          <p:spPr>
            <a:xfrm>
              <a:off x="4892595" y="369007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F9278F46-F5FE-4D60-8315-3D0AF8EB0972}"/>
                </a:ext>
              </a:extLst>
            </p:cNvPr>
            <p:cNvSpPr/>
            <p:nvPr/>
          </p:nvSpPr>
          <p:spPr>
            <a:xfrm>
              <a:off x="4879931" y="24041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5B4ED556-6A40-418E-9C05-04734659D6BB}"/>
                </a:ext>
              </a:extLst>
            </p:cNvPr>
            <p:cNvSpPr/>
            <p:nvPr/>
          </p:nvSpPr>
          <p:spPr>
            <a:xfrm>
              <a:off x="3254357" y="3869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4B01F322-2233-46E8-A565-AF58A9B3E6F2}"/>
                </a:ext>
              </a:extLst>
            </p:cNvPr>
            <p:cNvSpPr/>
            <p:nvPr/>
          </p:nvSpPr>
          <p:spPr>
            <a:xfrm>
              <a:off x="1298533" y="2478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D7CE3A23-A2E1-4DAF-8B20-DFD6886467A1}"/>
                </a:ext>
              </a:extLst>
            </p:cNvPr>
            <p:cNvSpPr/>
            <p:nvPr/>
          </p:nvSpPr>
          <p:spPr>
            <a:xfrm>
              <a:off x="2146264" y="49510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763CB775-FB9E-458E-8D30-09FFDE577D94}"/>
                </a:ext>
              </a:extLst>
            </p:cNvPr>
            <p:cNvSpPr/>
            <p:nvPr/>
          </p:nvSpPr>
          <p:spPr>
            <a:xfrm>
              <a:off x="1603333" y="27832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2BD5E427-B6CA-4646-9D43-EA4AD367F0DC}"/>
                </a:ext>
              </a:extLst>
            </p:cNvPr>
            <p:cNvSpPr/>
            <p:nvPr/>
          </p:nvSpPr>
          <p:spPr>
            <a:xfrm>
              <a:off x="1241386" y="33281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E41125F8-C950-48AC-B72F-DC38E8B862AF}"/>
                </a:ext>
              </a:extLst>
            </p:cNvPr>
            <p:cNvSpPr/>
            <p:nvPr/>
          </p:nvSpPr>
          <p:spPr>
            <a:xfrm>
              <a:off x="1908133" y="30880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106E2176-0F6E-40E4-8551-3E6EF618C4AB}"/>
                </a:ext>
              </a:extLst>
            </p:cNvPr>
            <p:cNvSpPr/>
            <p:nvPr/>
          </p:nvSpPr>
          <p:spPr>
            <a:xfrm>
              <a:off x="1511219" y="490538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9A599413-137C-4EEB-8E94-B77427C3CEC5}"/>
                </a:ext>
              </a:extLst>
            </p:cNvPr>
            <p:cNvSpPr/>
            <p:nvPr/>
          </p:nvSpPr>
          <p:spPr>
            <a:xfrm>
              <a:off x="5149769" y="41986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00444736-926D-4927-9582-5567F79C3AA6}"/>
                </a:ext>
              </a:extLst>
            </p:cNvPr>
            <p:cNvSpPr/>
            <p:nvPr/>
          </p:nvSpPr>
          <p:spPr>
            <a:xfrm>
              <a:off x="1069927" y="41758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4B278B76-1216-4B22-AE2D-019633AE5777}"/>
                </a:ext>
              </a:extLst>
            </p:cNvPr>
            <p:cNvSpPr/>
            <p:nvPr/>
          </p:nvSpPr>
          <p:spPr>
            <a:xfrm>
              <a:off x="2517733" y="3697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2A04F083-F85A-496F-9936-7DEFF0DE1DFB}"/>
                </a:ext>
              </a:extLst>
            </p:cNvPr>
            <p:cNvSpPr/>
            <p:nvPr/>
          </p:nvSpPr>
          <p:spPr>
            <a:xfrm>
              <a:off x="1603333" y="54978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125A6459-10B2-465C-954A-EBE5CB560962}"/>
                </a:ext>
              </a:extLst>
            </p:cNvPr>
            <p:cNvSpPr/>
            <p:nvPr/>
          </p:nvSpPr>
          <p:spPr>
            <a:xfrm>
              <a:off x="2822533" y="4002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708E0B4D-62F1-4C78-AD4B-4552A12336F3}"/>
                </a:ext>
              </a:extLst>
            </p:cNvPr>
            <p:cNvSpPr/>
            <p:nvPr/>
          </p:nvSpPr>
          <p:spPr>
            <a:xfrm>
              <a:off x="2908261" y="52026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2C9C8830-7F04-463A-B3B9-32A262A86457}"/>
                </a:ext>
              </a:extLst>
            </p:cNvPr>
            <p:cNvSpPr/>
            <p:nvPr/>
          </p:nvSpPr>
          <p:spPr>
            <a:xfrm>
              <a:off x="1108036" y="50082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B2D10777-C5FC-406C-BD34-0078A137EB8E}"/>
                </a:ext>
              </a:extLst>
            </p:cNvPr>
            <p:cNvSpPr/>
            <p:nvPr/>
          </p:nvSpPr>
          <p:spPr>
            <a:xfrm>
              <a:off x="3279733" y="4459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B957A933-8920-4C26-B456-BD1D3D0420A7}"/>
                </a:ext>
              </a:extLst>
            </p:cNvPr>
            <p:cNvSpPr/>
            <p:nvPr/>
          </p:nvSpPr>
          <p:spPr>
            <a:xfrm>
              <a:off x="4549691" y="53835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0ED23DA7-09C9-464E-9C93-775F3A788870}"/>
                </a:ext>
              </a:extLst>
            </p:cNvPr>
            <p:cNvSpPr/>
            <p:nvPr/>
          </p:nvSpPr>
          <p:spPr>
            <a:xfrm>
              <a:off x="3584533" y="4764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D518BEDF-0451-45B9-8E68-2F1E550CFC7A}"/>
                </a:ext>
              </a:extLst>
            </p:cNvPr>
            <p:cNvSpPr/>
            <p:nvPr/>
          </p:nvSpPr>
          <p:spPr>
            <a:xfrm>
              <a:off x="4702154" y="25927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6D5CEB8C-40DA-4DBF-9FC1-3B56904D7734}"/>
                </a:ext>
              </a:extLst>
            </p:cNvPr>
            <p:cNvSpPr/>
            <p:nvPr/>
          </p:nvSpPr>
          <p:spPr>
            <a:xfrm>
              <a:off x="5006954" y="28975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6AD0C22E-A599-4BB2-9A38-629EA908F08B}"/>
                </a:ext>
              </a:extLst>
            </p:cNvPr>
            <p:cNvSpPr/>
            <p:nvPr/>
          </p:nvSpPr>
          <p:spPr>
            <a:xfrm>
              <a:off x="5311754" y="32023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86DABC2B-DF01-456C-AEA9-F767DD0347E0}"/>
                </a:ext>
              </a:extLst>
            </p:cNvPr>
            <p:cNvSpPr/>
            <p:nvPr/>
          </p:nvSpPr>
          <p:spPr>
            <a:xfrm>
              <a:off x="4492607" y="30118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CD3AC463-4344-46EB-9E0E-FF0D45D8BF2B}"/>
                </a:ext>
              </a:extLst>
            </p:cNvPr>
            <p:cNvSpPr/>
            <p:nvPr/>
          </p:nvSpPr>
          <p:spPr>
            <a:xfrm>
              <a:off x="3755983" y="2840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66AD63E0-9FB7-4786-9456-A25F6813717D}"/>
                </a:ext>
              </a:extLst>
            </p:cNvPr>
            <p:cNvSpPr/>
            <p:nvPr/>
          </p:nvSpPr>
          <p:spPr>
            <a:xfrm>
              <a:off x="4060783" y="3145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A8D12CB8-1A58-4B9E-8AAB-A8710A38BE6B}"/>
                </a:ext>
              </a:extLst>
            </p:cNvPr>
            <p:cNvSpPr/>
            <p:nvPr/>
          </p:nvSpPr>
          <p:spPr>
            <a:xfrm>
              <a:off x="4517983" y="3602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2DCA8D48-FA05-43AF-B8FB-83D0465ECC8C}"/>
                </a:ext>
              </a:extLst>
            </p:cNvPr>
            <p:cNvSpPr/>
            <p:nvPr/>
          </p:nvSpPr>
          <p:spPr>
            <a:xfrm>
              <a:off x="4822783" y="3907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1A7E948F-1A74-4C98-A610-22AE6235F58E}"/>
                </a:ext>
              </a:extLst>
            </p:cNvPr>
            <p:cNvSpPr/>
            <p:nvPr/>
          </p:nvSpPr>
          <p:spPr>
            <a:xfrm>
              <a:off x="3190875" y="4250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7EE7205-66AE-4F39-B214-10A6A6E5872D}"/>
                </a:ext>
              </a:extLst>
            </p:cNvPr>
            <p:cNvSpPr/>
            <p:nvPr/>
          </p:nvSpPr>
          <p:spPr>
            <a:xfrm>
              <a:off x="3495675" y="45549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E14D0C8A-4037-45F6-A1BD-029B15730348}"/>
                </a:ext>
              </a:extLst>
            </p:cNvPr>
            <p:cNvSpPr/>
            <p:nvPr/>
          </p:nvSpPr>
          <p:spPr>
            <a:xfrm>
              <a:off x="3952875" y="5012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AA0CB724-ADC1-49F9-8D6A-1E55C495EA48}"/>
                </a:ext>
              </a:extLst>
            </p:cNvPr>
            <p:cNvSpPr/>
            <p:nvPr/>
          </p:nvSpPr>
          <p:spPr>
            <a:xfrm>
              <a:off x="4257675" y="53169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A10AAAC5-8290-4306-94D3-321A10CBE302}"/>
                </a:ext>
              </a:extLst>
            </p:cNvPr>
            <p:cNvSpPr/>
            <p:nvPr/>
          </p:nvSpPr>
          <p:spPr>
            <a:xfrm>
              <a:off x="2828928" y="45168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D772C4F5-1575-4111-B34D-1652EE338298}"/>
                </a:ext>
              </a:extLst>
            </p:cNvPr>
            <p:cNvSpPr/>
            <p:nvPr/>
          </p:nvSpPr>
          <p:spPr>
            <a:xfrm>
              <a:off x="3286128" y="4974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71BC816F-4C57-4325-A3CC-6E89794E7D10}"/>
                </a:ext>
              </a:extLst>
            </p:cNvPr>
            <p:cNvSpPr/>
            <p:nvPr/>
          </p:nvSpPr>
          <p:spPr>
            <a:xfrm>
              <a:off x="4048128" y="5736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9AA2BC54-BFF8-4C50-8BAA-DFC80DB6D25C}"/>
                </a:ext>
              </a:extLst>
            </p:cNvPr>
            <p:cNvSpPr/>
            <p:nvPr/>
          </p:nvSpPr>
          <p:spPr>
            <a:xfrm>
              <a:off x="2092304" y="4345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5DE13B1A-C4D6-4747-BA1E-73C108C17FC2}"/>
                </a:ext>
              </a:extLst>
            </p:cNvPr>
            <p:cNvSpPr/>
            <p:nvPr/>
          </p:nvSpPr>
          <p:spPr>
            <a:xfrm>
              <a:off x="2397104" y="46501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8D5D8B97-AE31-4254-B6A2-0511B7D75009}"/>
                </a:ext>
              </a:extLst>
            </p:cNvPr>
            <p:cNvSpPr/>
            <p:nvPr/>
          </p:nvSpPr>
          <p:spPr>
            <a:xfrm>
              <a:off x="2035157" y="519502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B550C3BD-9D48-44AE-AD0C-6072CE881D8A}"/>
                </a:ext>
              </a:extLst>
            </p:cNvPr>
            <p:cNvSpPr/>
            <p:nvPr/>
          </p:nvSpPr>
          <p:spPr>
            <a:xfrm>
              <a:off x="2701904" y="49549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4B6536E2-C613-410C-8F0F-FF1A8845BE88}"/>
                </a:ext>
              </a:extLst>
            </p:cNvPr>
            <p:cNvSpPr/>
            <p:nvPr/>
          </p:nvSpPr>
          <p:spPr>
            <a:xfrm>
              <a:off x="2105034" y="559507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a:extLst>
                <a:ext uri="{FF2B5EF4-FFF2-40B4-BE49-F238E27FC236}">
                  <a16:creationId xmlns:a16="http://schemas.microsoft.com/office/drawing/2014/main" id="{CB10B467-83E4-41ED-981A-3EFEEE35EF07}"/>
                </a:ext>
              </a:extLst>
            </p:cNvPr>
            <p:cNvSpPr/>
            <p:nvPr/>
          </p:nvSpPr>
          <p:spPr>
            <a:xfrm>
              <a:off x="3311504" y="5564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a:extLst>
                <a:ext uri="{FF2B5EF4-FFF2-40B4-BE49-F238E27FC236}">
                  <a16:creationId xmlns:a16="http://schemas.microsoft.com/office/drawing/2014/main" id="{5EB33D20-96D6-47D9-AA65-4EBED71D7361}"/>
                </a:ext>
              </a:extLst>
            </p:cNvPr>
            <p:cNvSpPr/>
            <p:nvPr/>
          </p:nvSpPr>
          <p:spPr>
            <a:xfrm>
              <a:off x="3616304" y="5869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id="{33D0DC3F-262E-4F54-98BD-DB6584EBD6CD}"/>
                </a:ext>
              </a:extLst>
            </p:cNvPr>
            <p:cNvSpPr/>
            <p:nvPr/>
          </p:nvSpPr>
          <p:spPr>
            <a:xfrm>
              <a:off x="3016175" y="20776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47291D64-8E8F-42D8-A3F3-BEC9C761894B}"/>
                </a:ext>
              </a:extLst>
            </p:cNvPr>
            <p:cNvSpPr/>
            <p:nvPr/>
          </p:nvSpPr>
          <p:spPr>
            <a:xfrm>
              <a:off x="3473375" y="25348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a:extLst>
                <a:ext uri="{FF2B5EF4-FFF2-40B4-BE49-F238E27FC236}">
                  <a16:creationId xmlns:a16="http://schemas.microsoft.com/office/drawing/2014/main" id="{D66E9E92-C1CF-49FB-BEB3-07CE91894425}"/>
                </a:ext>
              </a:extLst>
            </p:cNvPr>
            <p:cNvSpPr/>
            <p:nvPr/>
          </p:nvSpPr>
          <p:spPr>
            <a:xfrm>
              <a:off x="2044628" y="1734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2FE357D3-1966-4B5D-B8CF-B6E612B38EAB}"/>
                </a:ext>
              </a:extLst>
            </p:cNvPr>
            <p:cNvSpPr/>
            <p:nvPr/>
          </p:nvSpPr>
          <p:spPr>
            <a:xfrm>
              <a:off x="1933455" y="219390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F2D3D7A5-9FD0-44DA-99BA-3C9AA5DA743A}"/>
                </a:ext>
              </a:extLst>
            </p:cNvPr>
            <p:cNvSpPr/>
            <p:nvPr/>
          </p:nvSpPr>
          <p:spPr>
            <a:xfrm>
              <a:off x="2501828" y="2191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0DDA6280-7991-43A2-8770-E351CB4375C2}"/>
                </a:ext>
              </a:extLst>
            </p:cNvPr>
            <p:cNvSpPr/>
            <p:nvPr/>
          </p:nvSpPr>
          <p:spPr>
            <a:xfrm>
              <a:off x="2625555" y="16890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37F41C29-7748-4AE3-B2A0-3FA3F7A4CA9B}"/>
                </a:ext>
              </a:extLst>
            </p:cNvPr>
            <p:cNvSpPr/>
            <p:nvPr/>
          </p:nvSpPr>
          <p:spPr>
            <a:xfrm>
              <a:off x="3111428" y="28015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78EA054D-DED5-461A-B569-7547F4DBDBE3}"/>
                </a:ext>
              </a:extLst>
            </p:cNvPr>
            <p:cNvSpPr/>
            <p:nvPr/>
          </p:nvSpPr>
          <p:spPr>
            <a:xfrm>
              <a:off x="3568628" y="3258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a:extLst>
                <a:ext uri="{FF2B5EF4-FFF2-40B4-BE49-F238E27FC236}">
                  <a16:creationId xmlns:a16="http://schemas.microsoft.com/office/drawing/2014/main" id="{165FB732-24A5-4B20-8557-AF8376154B27}"/>
                </a:ext>
              </a:extLst>
            </p:cNvPr>
            <p:cNvSpPr/>
            <p:nvPr/>
          </p:nvSpPr>
          <p:spPr>
            <a:xfrm>
              <a:off x="2374804" y="26301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CDE969CC-2745-47D4-B7FE-F3D68C9E5104}"/>
                </a:ext>
              </a:extLst>
            </p:cNvPr>
            <p:cNvSpPr/>
            <p:nvPr/>
          </p:nvSpPr>
          <p:spPr>
            <a:xfrm>
              <a:off x="2679604" y="29349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a:extLst>
                <a:ext uri="{FF2B5EF4-FFF2-40B4-BE49-F238E27FC236}">
                  <a16:creationId xmlns:a16="http://schemas.microsoft.com/office/drawing/2014/main" id="{8FED881B-875F-4E51-AE14-868BF7CCCF04}"/>
                </a:ext>
              </a:extLst>
            </p:cNvPr>
            <p:cNvSpPr/>
            <p:nvPr/>
          </p:nvSpPr>
          <p:spPr>
            <a:xfrm>
              <a:off x="2984404" y="32397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a:extLst>
                <a:ext uri="{FF2B5EF4-FFF2-40B4-BE49-F238E27FC236}">
                  <a16:creationId xmlns:a16="http://schemas.microsoft.com/office/drawing/2014/main" id="{2ADD0765-2604-44E5-B3A2-054AD1750F10}"/>
                </a:ext>
              </a:extLst>
            </p:cNvPr>
            <p:cNvSpPr/>
            <p:nvPr/>
          </p:nvSpPr>
          <p:spPr>
            <a:xfrm>
              <a:off x="3609969" y="51796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a:extLst>
                <a:ext uri="{FF2B5EF4-FFF2-40B4-BE49-F238E27FC236}">
                  <a16:creationId xmlns:a16="http://schemas.microsoft.com/office/drawing/2014/main" id="{7D5B90B6-1D86-4239-BADB-3E1EC624126B}"/>
                </a:ext>
              </a:extLst>
            </p:cNvPr>
            <p:cNvSpPr/>
            <p:nvPr/>
          </p:nvSpPr>
          <p:spPr>
            <a:xfrm>
              <a:off x="4611572" y="41739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9D7E15A7-6B11-4033-A443-C21A9D748268}"/>
                </a:ext>
              </a:extLst>
            </p:cNvPr>
            <p:cNvSpPr/>
            <p:nvPr/>
          </p:nvSpPr>
          <p:spPr>
            <a:xfrm>
              <a:off x="1489039" y="43072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a:extLst>
                <a:ext uri="{FF2B5EF4-FFF2-40B4-BE49-F238E27FC236}">
                  <a16:creationId xmlns:a16="http://schemas.microsoft.com/office/drawing/2014/main" id="{36C93D61-C3B0-43A7-8D7B-D6A80F6BDA0C}"/>
                </a:ext>
              </a:extLst>
            </p:cNvPr>
            <p:cNvSpPr/>
            <p:nvPr/>
          </p:nvSpPr>
          <p:spPr>
            <a:xfrm>
              <a:off x="5068772" y="46311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a:extLst>
                <a:ext uri="{FF2B5EF4-FFF2-40B4-BE49-F238E27FC236}">
                  <a16:creationId xmlns:a16="http://schemas.microsoft.com/office/drawing/2014/main" id="{54FF65C1-9556-4F00-AAF6-E0472547C66A}"/>
                </a:ext>
              </a:extLst>
            </p:cNvPr>
            <p:cNvSpPr/>
            <p:nvPr/>
          </p:nvSpPr>
          <p:spPr>
            <a:xfrm>
              <a:off x="5373572" y="49359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a:extLst>
                <a:ext uri="{FF2B5EF4-FFF2-40B4-BE49-F238E27FC236}">
                  <a16:creationId xmlns:a16="http://schemas.microsoft.com/office/drawing/2014/main" id="{8334A4C7-FC72-4830-890A-666E767C8833}"/>
                </a:ext>
              </a:extLst>
            </p:cNvPr>
            <p:cNvSpPr/>
            <p:nvPr/>
          </p:nvSpPr>
          <p:spPr>
            <a:xfrm>
              <a:off x="4979914" y="4421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84301764-CBF3-4528-BA91-A5EF9C050E02}"/>
                </a:ext>
              </a:extLst>
            </p:cNvPr>
            <p:cNvSpPr/>
            <p:nvPr/>
          </p:nvSpPr>
          <p:spPr>
            <a:xfrm>
              <a:off x="5284714" y="4726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089FACA4-63CC-4596-B2EA-9AAA807DAC86}"/>
                </a:ext>
              </a:extLst>
            </p:cNvPr>
            <p:cNvSpPr/>
            <p:nvPr/>
          </p:nvSpPr>
          <p:spPr>
            <a:xfrm>
              <a:off x="5222833" y="566554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a:extLst>
                <a:ext uri="{FF2B5EF4-FFF2-40B4-BE49-F238E27FC236}">
                  <a16:creationId xmlns:a16="http://schemas.microsoft.com/office/drawing/2014/main" id="{1616B573-2EFC-41D9-AAAA-3BEF28A863EA}"/>
                </a:ext>
              </a:extLst>
            </p:cNvPr>
            <p:cNvSpPr/>
            <p:nvPr/>
          </p:nvSpPr>
          <p:spPr>
            <a:xfrm>
              <a:off x="4617967" y="46882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853D699F-6425-426A-A689-F77AB89775DF}"/>
                </a:ext>
              </a:extLst>
            </p:cNvPr>
            <p:cNvSpPr/>
            <p:nvPr/>
          </p:nvSpPr>
          <p:spPr>
            <a:xfrm>
              <a:off x="4841707" y="54617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a:extLst>
                <a:ext uri="{FF2B5EF4-FFF2-40B4-BE49-F238E27FC236}">
                  <a16:creationId xmlns:a16="http://schemas.microsoft.com/office/drawing/2014/main" id="{0F740C3C-F918-49E5-A9A8-E2A951D318E8}"/>
                </a:ext>
              </a:extLst>
            </p:cNvPr>
            <p:cNvSpPr/>
            <p:nvPr/>
          </p:nvSpPr>
          <p:spPr>
            <a:xfrm>
              <a:off x="3881343" y="45168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2C9AD46A-A40F-4512-BB1A-4A70C2E27C1A}"/>
                </a:ext>
              </a:extLst>
            </p:cNvPr>
            <p:cNvSpPr/>
            <p:nvPr/>
          </p:nvSpPr>
          <p:spPr>
            <a:xfrm>
              <a:off x="4186143" y="48216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814B10BA-0D78-43A2-8E4D-63BECEB42FA6}"/>
                </a:ext>
              </a:extLst>
            </p:cNvPr>
            <p:cNvSpPr/>
            <p:nvPr/>
          </p:nvSpPr>
          <p:spPr>
            <a:xfrm>
              <a:off x="3824196" y="536647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a:extLst>
                <a:ext uri="{FF2B5EF4-FFF2-40B4-BE49-F238E27FC236}">
                  <a16:creationId xmlns:a16="http://schemas.microsoft.com/office/drawing/2014/main" id="{75E95D7E-AF25-4723-B58F-0CA1C70BE3A3}"/>
                </a:ext>
              </a:extLst>
            </p:cNvPr>
            <p:cNvSpPr/>
            <p:nvPr/>
          </p:nvSpPr>
          <p:spPr>
            <a:xfrm>
              <a:off x="4490943" y="51264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a:extLst>
                <a:ext uri="{FF2B5EF4-FFF2-40B4-BE49-F238E27FC236}">
                  <a16:creationId xmlns:a16="http://schemas.microsoft.com/office/drawing/2014/main" id="{BC8CFA96-CFF7-42E9-A7F7-D1225A2D4EF4}"/>
                </a:ext>
              </a:extLst>
            </p:cNvPr>
            <p:cNvSpPr/>
            <p:nvPr/>
          </p:nvSpPr>
          <p:spPr>
            <a:xfrm>
              <a:off x="2006700" y="32118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0002B794-1E05-4D70-A631-372D7DB71170}"/>
                </a:ext>
              </a:extLst>
            </p:cNvPr>
            <p:cNvSpPr/>
            <p:nvPr/>
          </p:nvSpPr>
          <p:spPr>
            <a:xfrm>
              <a:off x="2311500" y="35166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8B62C514-64DF-4766-8A57-02B35C3A4F3A}"/>
                </a:ext>
              </a:extLst>
            </p:cNvPr>
            <p:cNvSpPr/>
            <p:nvPr/>
          </p:nvSpPr>
          <p:spPr>
            <a:xfrm>
              <a:off x="1644753" y="34785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a:extLst>
                <a:ext uri="{FF2B5EF4-FFF2-40B4-BE49-F238E27FC236}">
                  <a16:creationId xmlns:a16="http://schemas.microsoft.com/office/drawing/2014/main" id="{0E112474-294D-40D4-B6A3-A12F4578B9F6}"/>
                </a:ext>
              </a:extLst>
            </p:cNvPr>
            <p:cNvSpPr/>
            <p:nvPr/>
          </p:nvSpPr>
          <p:spPr>
            <a:xfrm>
              <a:off x="2101953" y="39357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a16="http://schemas.microsoft.com/office/drawing/2014/main" id="{DA446AE1-D467-427F-B804-4D728071AA6D}"/>
                </a:ext>
              </a:extLst>
            </p:cNvPr>
            <p:cNvSpPr/>
            <p:nvPr/>
          </p:nvSpPr>
          <p:spPr>
            <a:xfrm>
              <a:off x="908129" y="33071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0ED183AA-AEB4-404D-8246-962DB4A7D15C}"/>
                </a:ext>
              </a:extLst>
            </p:cNvPr>
            <p:cNvSpPr/>
            <p:nvPr/>
          </p:nvSpPr>
          <p:spPr>
            <a:xfrm>
              <a:off x="1212929" y="36119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0A52D27D-25DC-491A-9A9A-43A9C9660A18}"/>
                </a:ext>
              </a:extLst>
            </p:cNvPr>
            <p:cNvSpPr/>
            <p:nvPr/>
          </p:nvSpPr>
          <p:spPr>
            <a:xfrm>
              <a:off x="850982" y="41567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60CAA9C1-2A03-44C6-A458-8B3674C16369}"/>
                </a:ext>
              </a:extLst>
            </p:cNvPr>
            <p:cNvSpPr/>
            <p:nvPr/>
          </p:nvSpPr>
          <p:spPr>
            <a:xfrm>
              <a:off x="1517729" y="39167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E4BC13EC-987B-4A1B-A2E0-CD86DBE96548}"/>
                </a:ext>
              </a:extLst>
            </p:cNvPr>
            <p:cNvSpPr/>
            <p:nvPr/>
          </p:nvSpPr>
          <p:spPr>
            <a:xfrm>
              <a:off x="2127329" y="45263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0A2BCD5B-E6DD-4E88-9751-5D638B6BCE0E}"/>
                </a:ext>
              </a:extLst>
            </p:cNvPr>
            <p:cNvSpPr/>
            <p:nvPr/>
          </p:nvSpPr>
          <p:spPr>
            <a:xfrm>
              <a:off x="1984400" y="34587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a16="http://schemas.microsoft.com/office/drawing/2014/main" id="{4E82AD83-2E81-4B9A-88C8-6CBDB3E57C92}"/>
                </a:ext>
              </a:extLst>
            </p:cNvPr>
            <p:cNvSpPr/>
            <p:nvPr/>
          </p:nvSpPr>
          <p:spPr>
            <a:xfrm>
              <a:off x="2289200" y="37635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a16="http://schemas.microsoft.com/office/drawing/2014/main" id="{CD9014F4-3C82-4084-A249-47F8D94ABFBC}"/>
                </a:ext>
              </a:extLst>
            </p:cNvPr>
            <p:cNvSpPr/>
            <p:nvPr/>
          </p:nvSpPr>
          <p:spPr>
            <a:xfrm>
              <a:off x="2594000" y="40683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4" name="Groupe 223">
            <a:extLst>
              <a:ext uri="{FF2B5EF4-FFF2-40B4-BE49-F238E27FC236}">
                <a16:creationId xmlns:a16="http://schemas.microsoft.com/office/drawing/2014/main" id="{EE756067-A3E5-4848-A071-36CABA94EDCF}"/>
              </a:ext>
            </a:extLst>
          </p:cNvPr>
          <p:cNvGrpSpPr/>
          <p:nvPr/>
        </p:nvGrpSpPr>
        <p:grpSpPr>
          <a:xfrm>
            <a:off x="6899227" y="1340214"/>
            <a:ext cx="4914900" cy="4714874"/>
            <a:chOff x="6899227" y="1340214"/>
            <a:chExt cx="4914900" cy="4714874"/>
          </a:xfrm>
        </p:grpSpPr>
        <p:sp>
          <p:nvSpPr>
            <p:cNvPr id="111" name="Rectangle 110">
              <a:extLst>
                <a:ext uri="{FF2B5EF4-FFF2-40B4-BE49-F238E27FC236}">
                  <a16:creationId xmlns:a16="http://schemas.microsoft.com/office/drawing/2014/main" id="{91C6E89C-5502-4B2B-985A-E0F2EB82C658}"/>
                </a:ext>
              </a:extLst>
            </p:cNvPr>
            <p:cNvSpPr/>
            <p:nvPr/>
          </p:nvSpPr>
          <p:spPr>
            <a:xfrm>
              <a:off x="6899227" y="1340214"/>
              <a:ext cx="4914900" cy="47148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40864B16-2B74-47B7-8FA9-ABD6F4CA6E62}"/>
                </a:ext>
              </a:extLst>
            </p:cNvPr>
            <p:cNvSpPr/>
            <p:nvPr/>
          </p:nvSpPr>
          <p:spPr>
            <a:xfrm>
              <a:off x="8826353" y="264708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0E1F6CFC-2C1A-4A03-BC23-FC37A54C0338}"/>
                </a:ext>
              </a:extLst>
            </p:cNvPr>
            <p:cNvSpPr/>
            <p:nvPr/>
          </p:nvSpPr>
          <p:spPr>
            <a:xfrm>
              <a:off x="10493288" y="163743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a:extLst>
                <a:ext uri="{FF2B5EF4-FFF2-40B4-BE49-F238E27FC236}">
                  <a16:creationId xmlns:a16="http://schemas.microsoft.com/office/drawing/2014/main" id="{062586D8-0030-41B4-92A2-1F539F1F34FF}"/>
                </a:ext>
              </a:extLst>
            </p:cNvPr>
            <p:cNvSpPr/>
            <p:nvPr/>
          </p:nvSpPr>
          <p:spPr>
            <a:xfrm>
              <a:off x="8883566" y="151556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Ellipse 120">
              <a:extLst>
                <a:ext uri="{FF2B5EF4-FFF2-40B4-BE49-F238E27FC236}">
                  <a16:creationId xmlns:a16="http://schemas.microsoft.com/office/drawing/2014/main" id="{BA1DD1F6-FA50-4487-91ED-B73FFCA316F5}"/>
                </a:ext>
              </a:extLst>
            </p:cNvPr>
            <p:cNvSpPr/>
            <p:nvPr/>
          </p:nvSpPr>
          <p:spPr>
            <a:xfrm>
              <a:off x="9699508" y="150798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Ellipse 122">
              <a:extLst>
                <a:ext uri="{FF2B5EF4-FFF2-40B4-BE49-F238E27FC236}">
                  <a16:creationId xmlns:a16="http://schemas.microsoft.com/office/drawing/2014/main" id="{82214B7A-BD85-4A16-9438-C75C5753EC7F}"/>
                </a:ext>
              </a:extLst>
            </p:cNvPr>
            <p:cNvSpPr/>
            <p:nvPr/>
          </p:nvSpPr>
          <p:spPr>
            <a:xfrm>
              <a:off x="10829856" y="198033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a:extLst>
                <a:ext uri="{FF2B5EF4-FFF2-40B4-BE49-F238E27FC236}">
                  <a16:creationId xmlns:a16="http://schemas.microsoft.com/office/drawing/2014/main" id="{8EDDAC1D-C061-4287-9367-93D37B380565}"/>
                </a:ext>
              </a:extLst>
            </p:cNvPr>
            <p:cNvSpPr/>
            <p:nvPr/>
          </p:nvSpPr>
          <p:spPr>
            <a:xfrm>
              <a:off x="9953556" y="37519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a:extLst>
                <a:ext uri="{FF2B5EF4-FFF2-40B4-BE49-F238E27FC236}">
                  <a16:creationId xmlns:a16="http://schemas.microsoft.com/office/drawing/2014/main" id="{8F1A9B0F-A437-48AD-BCEE-E454A549F934}"/>
                </a:ext>
              </a:extLst>
            </p:cNvPr>
            <p:cNvSpPr/>
            <p:nvPr/>
          </p:nvSpPr>
          <p:spPr>
            <a:xfrm>
              <a:off x="11372781" y="21898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a:extLst>
                <a:ext uri="{FF2B5EF4-FFF2-40B4-BE49-F238E27FC236}">
                  <a16:creationId xmlns:a16="http://schemas.microsoft.com/office/drawing/2014/main" id="{45793B73-3C8A-4C49-8EDC-22BBBE5CA9CE}"/>
                </a:ext>
              </a:extLst>
            </p:cNvPr>
            <p:cNvSpPr/>
            <p:nvPr/>
          </p:nvSpPr>
          <p:spPr>
            <a:xfrm>
              <a:off x="10258356" y="40567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a:extLst>
                <a:ext uri="{FF2B5EF4-FFF2-40B4-BE49-F238E27FC236}">
                  <a16:creationId xmlns:a16="http://schemas.microsoft.com/office/drawing/2014/main" id="{37E6DEB2-DD7E-4170-9828-56CAD363EFA2}"/>
                </a:ext>
              </a:extLst>
            </p:cNvPr>
            <p:cNvSpPr/>
            <p:nvPr/>
          </p:nvSpPr>
          <p:spPr>
            <a:xfrm>
              <a:off x="7153209" y="15802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a:extLst>
                <a:ext uri="{FF2B5EF4-FFF2-40B4-BE49-F238E27FC236}">
                  <a16:creationId xmlns:a16="http://schemas.microsoft.com/office/drawing/2014/main" id="{A0091D84-8BDF-4D27-B044-4027A13767CC}"/>
                </a:ext>
              </a:extLst>
            </p:cNvPr>
            <p:cNvSpPr/>
            <p:nvPr/>
          </p:nvSpPr>
          <p:spPr>
            <a:xfrm>
              <a:off x="7042036" y="203943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a:extLst>
                <a:ext uri="{FF2B5EF4-FFF2-40B4-BE49-F238E27FC236}">
                  <a16:creationId xmlns:a16="http://schemas.microsoft.com/office/drawing/2014/main" id="{4FC3B469-A7E8-4C3C-A5AE-2CD3A1555FDC}"/>
                </a:ext>
              </a:extLst>
            </p:cNvPr>
            <p:cNvSpPr/>
            <p:nvPr/>
          </p:nvSpPr>
          <p:spPr>
            <a:xfrm>
              <a:off x="11125134" y="157271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131">
              <a:extLst>
                <a:ext uri="{FF2B5EF4-FFF2-40B4-BE49-F238E27FC236}">
                  <a16:creationId xmlns:a16="http://schemas.microsoft.com/office/drawing/2014/main" id="{4CAD94D5-47D6-4906-AEEF-B8CD66AE0FC7}"/>
                </a:ext>
              </a:extLst>
            </p:cNvPr>
            <p:cNvSpPr/>
            <p:nvPr/>
          </p:nvSpPr>
          <p:spPr>
            <a:xfrm>
              <a:off x="10005879" y="17917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a:extLst>
                <a:ext uri="{FF2B5EF4-FFF2-40B4-BE49-F238E27FC236}">
                  <a16:creationId xmlns:a16="http://schemas.microsoft.com/office/drawing/2014/main" id="{2EA689BB-1EE9-40E0-B8DC-8356109DB419}"/>
                </a:ext>
              </a:extLst>
            </p:cNvPr>
            <p:cNvSpPr/>
            <p:nvPr/>
          </p:nvSpPr>
          <p:spPr>
            <a:xfrm>
              <a:off x="7734136" y="153461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a:extLst>
                <a:ext uri="{FF2B5EF4-FFF2-40B4-BE49-F238E27FC236}">
                  <a16:creationId xmlns:a16="http://schemas.microsoft.com/office/drawing/2014/main" id="{7DE7B65B-63C7-47DD-929E-6DD0B2F02D22}"/>
                </a:ext>
              </a:extLst>
            </p:cNvPr>
            <p:cNvSpPr/>
            <p:nvPr/>
          </p:nvSpPr>
          <p:spPr>
            <a:xfrm>
              <a:off x="7146814" y="551216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a:extLst>
                <a:ext uri="{FF2B5EF4-FFF2-40B4-BE49-F238E27FC236}">
                  <a16:creationId xmlns:a16="http://schemas.microsoft.com/office/drawing/2014/main" id="{2C07795E-7CD8-437F-BB97-A747F6FA8C1E}"/>
                </a:ext>
              </a:extLst>
            </p:cNvPr>
            <p:cNvSpPr/>
            <p:nvPr/>
          </p:nvSpPr>
          <p:spPr>
            <a:xfrm>
              <a:off x="11391831" y="349676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a:extLst>
                <a:ext uri="{FF2B5EF4-FFF2-40B4-BE49-F238E27FC236}">
                  <a16:creationId xmlns:a16="http://schemas.microsoft.com/office/drawing/2014/main" id="{C3910166-FFD3-44A8-9348-A2C412660D1F}"/>
                </a:ext>
              </a:extLst>
            </p:cNvPr>
            <p:cNvSpPr/>
            <p:nvPr/>
          </p:nvSpPr>
          <p:spPr>
            <a:xfrm>
              <a:off x="10066195" y="24593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a:extLst>
                <a:ext uri="{FF2B5EF4-FFF2-40B4-BE49-F238E27FC236}">
                  <a16:creationId xmlns:a16="http://schemas.microsoft.com/office/drawing/2014/main" id="{97D69181-DE95-48B3-BE8F-00D13C17C786}"/>
                </a:ext>
              </a:extLst>
            </p:cNvPr>
            <p:cNvSpPr/>
            <p:nvPr/>
          </p:nvSpPr>
          <p:spPr>
            <a:xfrm>
              <a:off x="7483385" y="247563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a:extLst>
                <a:ext uri="{FF2B5EF4-FFF2-40B4-BE49-F238E27FC236}">
                  <a16:creationId xmlns:a16="http://schemas.microsoft.com/office/drawing/2014/main" id="{B12510C0-9E3C-419A-AD62-252B2FDF23BA}"/>
                </a:ext>
              </a:extLst>
            </p:cNvPr>
            <p:cNvSpPr/>
            <p:nvPr/>
          </p:nvSpPr>
          <p:spPr>
            <a:xfrm>
              <a:off x="8197628" y="39167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a:extLst>
                <a:ext uri="{FF2B5EF4-FFF2-40B4-BE49-F238E27FC236}">
                  <a16:creationId xmlns:a16="http://schemas.microsoft.com/office/drawing/2014/main" id="{314A1D11-1854-4FA2-B979-52DDB117E6E5}"/>
                </a:ext>
              </a:extLst>
            </p:cNvPr>
            <p:cNvSpPr/>
            <p:nvPr/>
          </p:nvSpPr>
          <p:spPr>
            <a:xfrm>
              <a:off x="7426238" y="332531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a:extLst>
                <a:ext uri="{FF2B5EF4-FFF2-40B4-BE49-F238E27FC236}">
                  <a16:creationId xmlns:a16="http://schemas.microsoft.com/office/drawing/2014/main" id="{768487AC-47CB-4787-8BCE-23C5797B8275}"/>
                </a:ext>
              </a:extLst>
            </p:cNvPr>
            <p:cNvSpPr/>
            <p:nvPr/>
          </p:nvSpPr>
          <p:spPr>
            <a:xfrm>
              <a:off x="8092985" y="308523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a:extLst>
                <a:ext uri="{FF2B5EF4-FFF2-40B4-BE49-F238E27FC236}">
                  <a16:creationId xmlns:a16="http://schemas.microsoft.com/office/drawing/2014/main" id="{D10E0D25-65F0-4396-A29E-49C625E13132}"/>
                </a:ext>
              </a:extLst>
            </p:cNvPr>
            <p:cNvSpPr/>
            <p:nvPr/>
          </p:nvSpPr>
          <p:spPr>
            <a:xfrm>
              <a:off x="11334621" y="419587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Ellipse 155">
              <a:extLst>
                <a:ext uri="{FF2B5EF4-FFF2-40B4-BE49-F238E27FC236}">
                  <a16:creationId xmlns:a16="http://schemas.microsoft.com/office/drawing/2014/main" id="{1C1AFBA6-38DF-49EF-B0AF-392A98D127F3}"/>
                </a:ext>
              </a:extLst>
            </p:cNvPr>
            <p:cNvSpPr/>
            <p:nvPr/>
          </p:nvSpPr>
          <p:spPr>
            <a:xfrm>
              <a:off x="7292888" y="500539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Ellipse 164">
              <a:extLst>
                <a:ext uri="{FF2B5EF4-FFF2-40B4-BE49-F238E27FC236}">
                  <a16:creationId xmlns:a16="http://schemas.microsoft.com/office/drawing/2014/main" id="{9B2F493D-0868-4E1A-B597-A77DC98F6906}"/>
                </a:ext>
              </a:extLst>
            </p:cNvPr>
            <p:cNvSpPr/>
            <p:nvPr/>
          </p:nvSpPr>
          <p:spPr>
            <a:xfrm>
              <a:off x="10245635" y="31423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Ellipse 165">
              <a:extLst>
                <a:ext uri="{FF2B5EF4-FFF2-40B4-BE49-F238E27FC236}">
                  <a16:creationId xmlns:a16="http://schemas.microsoft.com/office/drawing/2014/main" id="{C4677E71-3A0C-4D61-A28F-4AE45CC53217}"/>
                </a:ext>
              </a:extLst>
            </p:cNvPr>
            <p:cNvSpPr/>
            <p:nvPr/>
          </p:nvSpPr>
          <p:spPr>
            <a:xfrm>
              <a:off x="10702835" y="35995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Ellipse 167">
              <a:extLst>
                <a:ext uri="{FF2B5EF4-FFF2-40B4-BE49-F238E27FC236}">
                  <a16:creationId xmlns:a16="http://schemas.microsoft.com/office/drawing/2014/main" id="{75E5E6F1-E26C-4A09-AFA1-BE69A3083F5B}"/>
                </a:ext>
              </a:extLst>
            </p:cNvPr>
            <p:cNvSpPr/>
            <p:nvPr/>
          </p:nvSpPr>
          <p:spPr>
            <a:xfrm>
              <a:off x="9375727" y="424729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a:extLst>
                <a:ext uri="{FF2B5EF4-FFF2-40B4-BE49-F238E27FC236}">
                  <a16:creationId xmlns:a16="http://schemas.microsoft.com/office/drawing/2014/main" id="{05429360-5AD1-48AF-8B9C-72E965C0F2F3}"/>
                </a:ext>
              </a:extLst>
            </p:cNvPr>
            <p:cNvSpPr/>
            <p:nvPr/>
          </p:nvSpPr>
          <p:spPr>
            <a:xfrm>
              <a:off x="10975669" y="44787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Ellipse 176">
              <a:extLst>
                <a:ext uri="{FF2B5EF4-FFF2-40B4-BE49-F238E27FC236}">
                  <a16:creationId xmlns:a16="http://schemas.microsoft.com/office/drawing/2014/main" id="{C198C4EE-7CF5-4D90-BA22-146D48E09E47}"/>
                </a:ext>
              </a:extLst>
            </p:cNvPr>
            <p:cNvSpPr/>
            <p:nvPr/>
          </p:nvSpPr>
          <p:spPr>
            <a:xfrm>
              <a:off x="8220009" y="519221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Ellipse 177">
              <a:extLst>
                <a:ext uri="{FF2B5EF4-FFF2-40B4-BE49-F238E27FC236}">
                  <a16:creationId xmlns:a16="http://schemas.microsoft.com/office/drawing/2014/main" id="{C7056F56-0064-4E4D-8C9E-C6D45C74EC04}"/>
                </a:ext>
              </a:extLst>
            </p:cNvPr>
            <p:cNvSpPr/>
            <p:nvPr/>
          </p:nvSpPr>
          <p:spPr>
            <a:xfrm>
              <a:off x="8886756" y="495214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Ellipse 178">
              <a:extLst>
                <a:ext uri="{FF2B5EF4-FFF2-40B4-BE49-F238E27FC236}">
                  <a16:creationId xmlns:a16="http://schemas.microsoft.com/office/drawing/2014/main" id="{26FD8010-26FD-4845-9CF3-C6E433137C2C}"/>
                </a:ext>
              </a:extLst>
            </p:cNvPr>
            <p:cNvSpPr/>
            <p:nvPr/>
          </p:nvSpPr>
          <p:spPr>
            <a:xfrm>
              <a:off x="8289886" y="559226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Ellipse 179">
              <a:extLst>
                <a:ext uri="{FF2B5EF4-FFF2-40B4-BE49-F238E27FC236}">
                  <a16:creationId xmlns:a16="http://schemas.microsoft.com/office/drawing/2014/main" id="{B011532B-30EA-4F0E-9A43-B40D2ACCD678}"/>
                </a:ext>
              </a:extLst>
            </p:cNvPr>
            <p:cNvSpPr/>
            <p:nvPr/>
          </p:nvSpPr>
          <p:spPr>
            <a:xfrm>
              <a:off x="9496356" y="556174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Ellipse 180">
              <a:extLst>
                <a:ext uri="{FF2B5EF4-FFF2-40B4-BE49-F238E27FC236}">
                  <a16:creationId xmlns:a16="http://schemas.microsoft.com/office/drawing/2014/main" id="{87B09DD8-88AA-47E4-830A-C82B4ED54E39}"/>
                </a:ext>
              </a:extLst>
            </p:cNvPr>
            <p:cNvSpPr/>
            <p:nvPr/>
          </p:nvSpPr>
          <p:spPr>
            <a:xfrm>
              <a:off x="8645354" y="43453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Ellipse 181">
              <a:extLst>
                <a:ext uri="{FF2B5EF4-FFF2-40B4-BE49-F238E27FC236}">
                  <a16:creationId xmlns:a16="http://schemas.microsoft.com/office/drawing/2014/main" id="{3C6230CB-59F5-4F68-ADAD-DFD03BE22311}"/>
                </a:ext>
              </a:extLst>
            </p:cNvPr>
            <p:cNvSpPr/>
            <p:nvPr/>
          </p:nvSpPr>
          <p:spPr>
            <a:xfrm>
              <a:off x="9201027" y="207484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 name="Ellipse 183">
              <a:extLst>
                <a:ext uri="{FF2B5EF4-FFF2-40B4-BE49-F238E27FC236}">
                  <a16:creationId xmlns:a16="http://schemas.microsoft.com/office/drawing/2014/main" id="{E83ABEFC-C204-40CA-885B-172885BAD784}"/>
                </a:ext>
              </a:extLst>
            </p:cNvPr>
            <p:cNvSpPr/>
            <p:nvPr/>
          </p:nvSpPr>
          <p:spPr>
            <a:xfrm>
              <a:off x="8229480" y="173194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a:extLst>
                <a:ext uri="{FF2B5EF4-FFF2-40B4-BE49-F238E27FC236}">
                  <a16:creationId xmlns:a16="http://schemas.microsoft.com/office/drawing/2014/main" id="{AB2B7DA6-8139-42FF-924B-D09992B00BC4}"/>
                </a:ext>
              </a:extLst>
            </p:cNvPr>
            <p:cNvSpPr/>
            <p:nvPr/>
          </p:nvSpPr>
          <p:spPr>
            <a:xfrm>
              <a:off x="9013783" y="349481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a:extLst>
                <a:ext uri="{FF2B5EF4-FFF2-40B4-BE49-F238E27FC236}">
                  <a16:creationId xmlns:a16="http://schemas.microsoft.com/office/drawing/2014/main" id="{F8D0BC34-0693-468A-A9E2-DD450DE00D5A}"/>
                </a:ext>
              </a:extLst>
            </p:cNvPr>
            <p:cNvSpPr/>
            <p:nvPr/>
          </p:nvSpPr>
          <p:spPr>
            <a:xfrm>
              <a:off x="8181837" y="255151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Ellipse 188">
              <a:extLst>
                <a:ext uri="{FF2B5EF4-FFF2-40B4-BE49-F238E27FC236}">
                  <a16:creationId xmlns:a16="http://schemas.microsoft.com/office/drawing/2014/main" id="{5AF73EE8-2EF0-423E-8C14-7315777BAB00}"/>
                </a:ext>
              </a:extLst>
            </p:cNvPr>
            <p:cNvSpPr/>
            <p:nvPr/>
          </p:nvSpPr>
          <p:spPr>
            <a:xfrm>
              <a:off x="9753480" y="325594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92">
              <a:extLst>
                <a:ext uri="{FF2B5EF4-FFF2-40B4-BE49-F238E27FC236}">
                  <a16:creationId xmlns:a16="http://schemas.microsoft.com/office/drawing/2014/main" id="{02A82A58-1E17-4416-B2E1-C62C18836205}"/>
                </a:ext>
              </a:extLst>
            </p:cNvPr>
            <p:cNvSpPr/>
            <p:nvPr/>
          </p:nvSpPr>
          <p:spPr>
            <a:xfrm>
              <a:off x="9794821" y="517683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5" name="Ellipse 194">
              <a:extLst>
                <a:ext uri="{FF2B5EF4-FFF2-40B4-BE49-F238E27FC236}">
                  <a16:creationId xmlns:a16="http://schemas.microsoft.com/office/drawing/2014/main" id="{F5281A2C-8286-4E89-91EB-478B20DEDE49}"/>
                </a:ext>
              </a:extLst>
            </p:cNvPr>
            <p:cNvSpPr/>
            <p:nvPr/>
          </p:nvSpPr>
          <p:spPr>
            <a:xfrm>
              <a:off x="7673891" y="430444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Ellipse 196">
              <a:extLst>
                <a:ext uri="{FF2B5EF4-FFF2-40B4-BE49-F238E27FC236}">
                  <a16:creationId xmlns:a16="http://schemas.microsoft.com/office/drawing/2014/main" id="{D01E456D-6936-48C6-9C7B-69E8E6E20916}"/>
                </a:ext>
              </a:extLst>
            </p:cNvPr>
            <p:cNvSpPr/>
            <p:nvPr/>
          </p:nvSpPr>
          <p:spPr>
            <a:xfrm>
              <a:off x="11558424" y="49330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a:extLst>
                <a:ext uri="{FF2B5EF4-FFF2-40B4-BE49-F238E27FC236}">
                  <a16:creationId xmlns:a16="http://schemas.microsoft.com/office/drawing/2014/main" id="{E4C3B841-86D5-42E7-B291-A0958CBB035D}"/>
                </a:ext>
              </a:extLst>
            </p:cNvPr>
            <p:cNvSpPr/>
            <p:nvPr/>
          </p:nvSpPr>
          <p:spPr>
            <a:xfrm>
              <a:off x="10896456" y="280264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Ellipse 199">
              <a:extLst>
                <a:ext uri="{FF2B5EF4-FFF2-40B4-BE49-F238E27FC236}">
                  <a16:creationId xmlns:a16="http://schemas.microsoft.com/office/drawing/2014/main" id="{BABBB2A6-E3A3-465B-9519-A7306A9F3992}"/>
                </a:ext>
              </a:extLst>
            </p:cNvPr>
            <p:cNvSpPr/>
            <p:nvPr/>
          </p:nvSpPr>
          <p:spPr>
            <a:xfrm>
              <a:off x="11407685" y="566272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Ellipse 201">
              <a:extLst>
                <a:ext uri="{FF2B5EF4-FFF2-40B4-BE49-F238E27FC236}">
                  <a16:creationId xmlns:a16="http://schemas.microsoft.com/office/drawing/2014/main" id="{E1E26477-9FD4-4AB2-8D40-AED005B28EF8}"/>
                </a:ext>
              </a:extLst>
            </p:cNvPr>
            <p:cNvSpPr/>
            <p:nvPr/>
          </p:nvSpPr>
          <p:spPr>
            <a:xfrm>
              <a:off x="11026559" y="545891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3" name="Ellipse 202">
              <a:extLst>
                <a:ext uri="{FF2B5EF4-FFF2-40B4-BE49-F238E27FC236}">
                  <a16:creationId xmlns:a16="http://schemas.microsoft.com/office/drawing/2014/main" id="{6C33EFFF-B3FE-47DD-AF80-8067B5A82412}"/>
                </a:ext>
              </a:extLst>
            </p:cNvPr>
            <p:cNvSpPr/>
            <p:nvPr/>
          </p:nvSpPr>
          <p:spPr>
            <a:xfrm>
              <a:off x="10066195" y="451399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Ellipse 203">
              <a:extLst>
                <a:ext uri="{FF2B5EF4-FFF2-40B4-BE49-F238E27FC236}">
                  <a16:creationId xmlns:a16="http://schemas.microsoft.com/office/drawing/2014/main" id="{7BE1E4E2-F7C4-441B-A91F-BF033F65DFC7}"/>
                </a:ext>
              </a:extLst>
            </p:cNvPr>
            <p:cNvSpPr/>
            <p:nvPr/>
          </p:nvSpPr>
          <p:spPr>
            <a:xfrm>
              <a:off x="10370995" y="481879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 name="Ellipse 210">
              <a:extLst>
                <a:ext uri="{FF2B5EF4-FFF2-40B4-BE49-F238E27FC236}">
                  <a16:creationId xmlns:a16="http://schemas.microsoft.com/office/drawing/2014/main" id="{B97C5661-0A19-4156-9E04-BEC25B50B002}"/>
                </a:ext>
              </a:extLst>
            </p:cNvPr>
            <p:cNvSpPr/>
            <p:nvPr/>
          </p:nvSpPr>
          <p:spPr>
            <a:xfrm>
              <a:off x="7092981" y="330431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2" name="Ellipse 211">
              <a:extLst>
                <a:ext uri="{FF2B5EF4-FFF2-40B4-BE49-F238E27FC236}">
                  <a16:creationId xmlns:a16="http://schemas.microsoft.com/office/drawing/2014/main" id="{3389BB3D-6532-4A45-AF8B-F03353C1A89B}"/>
                </a:ext>
              </a:extLst>
            </p:cNvPr>
            <p:cNvSpPr/>
            <p:nvPr/>
          </p:nvSpPr>
          <p:spPr>
            <a:xfrm>
              <a:off x="8594611" y="351506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Ellipse 212">
              <a:extLst>
                <a:ext uri="{FF2B5EF4-FFF2-40B4-BE49-F238E27FC236}">
                  <a16:creationId xmlns:a16="http://schemas.microsoft.com/office/drawing/2014/main" id="{E729AC36-CFF7-4CCE-BE48-5617C5988747}"/>
                </a:ext>
              </a:extLst>
            </p:cNvPr>
            <p:cNvSpPr/>
            <p:nvPr/>
          </p:nvSpPr>
          <p:spPr>
            <a:xfrm>
              <a:off x="7035834" y="415398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1" name="ZoneTexte 220">
            <a:extLst>
              <a:ext uri="{FF2B5EF4-FFF2-40B4-BE49-F238E27FC236}">
                <a16:creationId xmlns:a16="http://schemas.microsoft.com/office/drawing/2014/main" id="{F89EB392-28B3-4148-B340-ED0CC6BC522E}"/>
              </a:ext>
            </a:extLst>
          </p:cNvPr>
          <p:cNvSpPr txBox="1"/>
          <p:nvPr/>
        </p:nvSpPr>
        <p:spPr>
          <a:xfrm>
            <a:off x="1886756" y="6102579"/>
            <a:ext cx="779444" cy="369332"/>
          </a:xfrm>
          <a:prstGeom prst="rect">
            <a:avLst/>
          </a:prstGeom>
          <a:noFill/>
        </p:spPr>
        <p:txBody>
          <a:bodyPr wrap="none" rtlCol="0">
            <a:spAutoFit/>
          </a:bodyPr>
          <a:lstStyle/>
          <a:p>
            <a:r>
              <a:rPr lang="fr-FR" dirty="0"/>
              <a:t>P=</a:t>
            </a:r>
            <a:r>
              <a:rPr lang="fr-FR" dirty="0" err="1"/>
              <a:t>P</a:t>
            </a:r>
            <a:r>
              <a:rPr lang="fr-FR" baseline="-25000" dirty="0" err="1"/>
              <a:t>atm</a:t>
            </a:r>
            <a:endParaRPr lang="fr-FR" baseline="-25000" dirty="0"/>
          </a:p>
        </p:txBody>
      </p:sp>
      <p:sp>
        <p:nvSpPr>
          <p:cNvPr id="222" name="ZoneTexte 221">
            <a:extLst>
              <a:ext uri="{FF2B5EF4-FFF2-40B4-BE49-F238E27FC236}">
                <a16:creationId xmlns:a16="http://schemas.microsoft.com/office/drawing/2014/main" id="{09D61394-DD05-4FA7-952B-672BE8C5821D}"/>
              </a:ext>
            </a:extLst>
          </p:cNvPr>
          <p:cNvSpPr txBox="1"/>
          <p:nvPr/>
        </p:nvSpPr>
        <p:spPr>
          <a:xfrm>
            <a:off x="9163781" y="6106478"/>
            <a:ext cx="779444" cy="369332"/>
          </a:xfrm>
          <a:prstGeom prst="rect">
            <a:avLst/>
          </a:prstGeom>
          <a:noFill/>
        </p:spPr>
        <p:txBody>
          <a:bodyPr wrap="none" rtlCol="0">
            <a:spAutoFit/>
          </a:bodyPr>
          <a:lstStyle/>
          <a:p>
            <a:r>
              <a:rPr lang="fr-FR" dirty="0"/>
              <a:t>P&lt;</a:t>
            </a:r>
            <a:r>
              <a:rPr lang="fr-FR" dirty="0" err="1"/>
              <a:t>P</a:t>
            </a:r>
            <a:r>
              <a:rPr lang="fr-FR" baseline="-25000" dirty="0" err="1"/>
              <a:t>atm</a:t>
            </a:r>
            <a:endParaRPr lang="fr-FR" baseline="-25000" dirty="0"/>
          </a:p>
        </p:txBody>
      </p:sp>
      <p:sp>
        <p:nvSpPr>
          <p:cNvPr id="223" name="Flèche : droite 222">
            <a:extLst>
              <a:ext uri="{FF2B5EF4-FFF2-40B4-BE49-F238E27FC236}">
                <a16:creationId xmlns:a16="http://schemas.microsoft.com/office/drawing/2014/main" id="{14AAA225-9ADC-45F4-AE21-2EEDEE4D8E5D}"/>
              </a:ext>
            </a:extLst>
          </p:cNvPr>
          <p:cNvSpPr/>
          <p:nvPr/>
        </p:nvSpPr>
        <p:spPr>
          <a:xfrm>
            <a:off x="5391150" y="3269024"/>
            <a:ext cx="1381059"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3831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Avant de commencer</a:t>
            </a:r>
          </a:p>
        </p:txBody>
      </p:sp>
      <p:sp>
        <p:nvSpPr>
          <p:cNvPr id="5" name="ZoneTexte 4"/>
          <p:cNvSpPr txBox="1"/>
          <p:nvPr/>
        </p:nvSpPr>
        <p:spPr>
          <a:xfrm>
            <a:off x="1645920" y="1865376"/>
            <a:ext cx="6790320" cy="1200329"/>
          </a:xfrm>
          <a:prstGeom prst="rect">
            <a:avLst/>
          </a:prstGeom>
          <a:noFill/>
        </p:spPr>
        <p:txBody>
          <a:bodyPr wrap="none" rtlCol="0">
            <a:spAutoFit/>
          </a:bodyPr>
          <a:lstStyle/>
          <a:p>
            <a:pPr marL="285750" indent="-285750">
              <a:buFontTx/>
              <a:buChar char="-"/>
            </a:pPr>
            <a:r>
              <a:rPr lang="fr-FR" dirty="0"/>
              <a:t>La sécurité (est-ce que je vais travailler en toute sécurité ?)</a:t>
            </a:r>
          </a:p>
          <a:p>
            <a:pPr marL="285750" indent="-285750">
              <a:buFontTx/>
              <a:buChar char="-"/>
            </a:pPr>
            <a:r>
              <a:rPr lang="fr-FR" dirty="0"/>
              <a:t>Historique de la pompe (la pompe a été utilisée pour quoi ?)</a:t>
            </a:r>
          </a:p>
          <a:p>
            <a:pPr marL="285750" indent="-285750">
              <a:buFontTx/>
              <a:buChar char="-"/>
            </a:pPr>
            <a:r>
              <a:rPr lang="fr-FR" dirty="0"/>
              <a:t>Le matériel (est-ce que j’ai ce qu’il faut pour faire la maintenance ?)</a:t>
            </a:r>
          </a:p>
          <a:p>
            <a:endParaRPr lang="fr-FR" dirty="0"/>
          </a:p>
        </p:txBody>
      </p:sp>
      <p:pic>
        <p:nvPicPr>
          <p:cNvPr id="7" name="Image 6" descr="File:ISO 7010 W022.svg - Wikimedia Common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3727" y="746544"/>
            <a:ext cx="720000" cy="626406"/>
          </a:xfrm>
          <a:prstGeom prst="rect">
            <a:avLst/>
          </a:prstGeom>
        </p:spPr>
      </p:pic>
      <p:pic>
        <p:nvPicPr>
          <p:cNvPr id="10" name="Image 9" descr="Free vector graphic: Safety, Electric, Road, Warning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1214" y="741525"/>
            <a:ext cx="720000" cy="631425"/>
          </a:xfrm>
          <a:prstGeom prst="rect">
            <a:avLst/>
          </a:prstGeom>
        </p:spPr>
      </p:pic>
      <p:pic>
        <p:nvPicPr>
          <p:cNvPr id="13" name="Image 12" descr="Datei:ISO 7010 W021.svg – Wikipedia"/>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36240" y="742950"/>
            <a:ext cx="720000" cy="630000"/>
          </a:xfrm>
          <a:prstGeom prst="rect">
            <a:avLst/>
          </a:prstGeom>
        </p:spPr>
      </p:pic>
      <p:sp>
        <p:nvSpPr>
          <p:cNvPr id="15" name="ZoneTexte 14"/>
          <p:cNvSpPr txBox="1"/>
          <p:nvPr/>
        </p:nvSpPr>
        <p:spPr>
          <a:xfrm>
            <a:off x="1804947" y="4363410"/>
            <a:ext cx="3567964" cy="369332"/>
          </a:xfrm>
          <a:prstGeom prst="rect">
            <a:avLst/>
          </a:prstGeom>
          <a:noFill/>
        </p:spPr>
        <p:txBody>
          <a:bodyPr wrap="none" rtlCol="0">
            <a:spAutoFit/>
          </a:bodyPr>
          <a:lstStyle/>
          <a:p>
            <a:r>
              <a:rPr lang="fr-FR" dirty="0"/>
              <a:t>Lire la documentation du fabriquant</a:t>
            </a:r>
          </a:p>
        </p:txBody>
      </p:sp>
    </p:spTree>
    <p:extLst>
      <p:ext uri="{BB962C8B-B14F-4D97-AF65-F5344CB8AC3E}">
        <p14:creationId xmlns:p14="http://schemas.microsoft.com/office/powerpoint/2010/main" val="3159752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8C6945C4-2ECE-484F-9A84-1115405FF9A4}"/>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Une bonne pratique</a:t>
            </a:r>
          </a:p>
        </p:txBody>
      </p:sp>
      <p:sp>
        <p:nvSpPr>
          <p:cNvPr id="4" name="Rectangle à coins arrondis 3"/>
          <p:cNvSpPr>
            <a:spLocks noChangeAspect="1"/>
          </p:cNvSpPr>
          <p:nvPr/>
        </p:nvSpPr>
        <p:spPr>
          <a:xfrm>
            <a:off x="6182139" y="133953"/>
            <a:ext cx="5761720" cy="6605336"/>
          </a:xfrm>
          <a:prstGeom prst="roundRect">
            <a:avLst>
              <a:gd name="adj" fmla="val 6489"/>
            </a:avLst>
          </a:prstGeom>
          <a:blipFill>
            <a:blip r:embed="rId2"/>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2166730" y="3180523"/>
            <a:ext cx="2587760" cy="369332"/>
          </a:xfrm>
          <a:prstGeom prst="rect">
            <a:avLst/>
          </a:prstGeom>
          <a:noFill/>
        </p:spPr>
        <p:txBody>
          <a:bodyPr wrap="none" rtlCol="0">
            <a:spAutoFit/>
          </a:bodyPr>
          <a:lstStyle/>
          <a:p>
            <a:r>
              <a:rPr lang="fr-FR" dirty="0"/>
              <a:t>La fiche de maintenance :</a:t>
            </a:r>
          </a:p>
        </p:txBody>
      </p:sp>
    </p:spTree>
    <p:extLst>
      <p:ext uri="{BB962C8B-B14F-4D97-AF65-F5344CB8AC3E}">
        <p14:creationId xmlns:p14="http://schemas.microsoft.com/office/powerpoint/2010/main" val="4157907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19E6093B-8E9C-4F66-8E98-E16FCC98A6FA}"/>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mesure du vide : les jauges</a:t>
            </a:r>
          </a:p>
        </p:txBody>
      </p:sp>
      <p:sp>
        <p:nvSpPr>
          <p:cNvPr id="4" name="Flèche : droite 3">
            <a:extLst>
              <a:ext uri="{FF2B5EF4-FFF2-40B4-BE49-F238E27FC236}">
                <a16:creationId xmlns:a16="http://schemas.microsoft.com/office/drawing/2014/main" id="{21E0CD8A-4EF3-44A9-ADF1-B51174231654}"/>
              </a:ext>
            </a:extLst>
          </p:cNvPr>
          <p:cNvSpPr/>
          <p:nvPr/>
        </p:nvSpPr>
        <p:spPr>
          <a:xfrm>
            <a:off x="868680" y="3295649"/>
            <a:ext cx="9197340" cy="762603"/>
          </a:xfrm>
          <a:prstGeom prst="rightArrow">
            <a:avLst>
              <a:gd name="adj1" fmla="val 50000"/>
              <a:gd name="adj2" fmla="val 1325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7B8ED4DB-7568-4568-B025-06BD3C955909}"/>
              </a:ext>
            </a:extLst>
          </p:cNvPr>
          <p:cNvCxnSpPr/>
          <p:nvPr/>
        </p:nvCxnSpPr>
        <p:spPr>
          <a:xfrm>
            <a:off x="1927860" y="3425190"/>
            <a:ext cx="0" cy="52578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AEC7B262-8919-45D7-B37C-992D9F28EEC8}"/>
              </a:ext>
            </a:extLst>
          </p:cNvPr>
          <p:cNvSpPr txBox="1"/>
          <p:nvPr/>
        </p:nvSpPr>
        <p:spPr>
          <a:xfrm rot="16200000">
            <a:off x="1439585" y="4315242"/>
            <a:ext cx="976549" cy="307777"/>
          </a:xfrm>
          <a:prstGeom prst="rect">
            <a:avLst/>
          </a:prstGeom>
          <a:noFill/>
        </p:spPr>
        <p:txBody>
          <a:bodyPr wrap="none" rtlCol="0">
            <a:spAutoFit/>
          </a:bodyPr>
          <a:lstStyle/>
          <a:p>
            <a:r>
              <a:rPr lang="fr-FR" sz="1400" dirty="0"/>
              <a:t>1013 mbar</a:t>
            </a:r>
          </a:p>
        </p:txBody>
      </p:sp>
      <p:cxnSp>
        <p:nvCxnSpPr>
          <p:cNvPr id="8" name="Connecteur droit 7">
            <a:extLst>
              <a:ext uri="{FF2B5EF4-FFF2-40B4-BE49-F238E27FC236}">
                <a16:creationId xmlns:a16="http://schemas.microsoft.com/office/drawing/2014/main" id="{BF769CA4-963C-4E11-A04D-D70E816210CC}"/>
              </a:ext>
            </a:extLst>
          </p:cNvPr>
          <p:cNvCxnSpPr/>
          <p:nvPr/>
        </p:nvCxnSpPr>
        <p:spPr>
          <a:xfrm>
            <a:off x="3848100" y="3425190"/>
            <a:ext cx="0" cy="5257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51B6232-1145-4CDB-838A-82B0D530B7DA}"/>
              </a:ext>
            </a:extLst>
          </p:cNvPr>
          <p:cNvCxnSpPr/>
          <p:nvPr/>
        </p:nvCxnSpPr>
        <p:spPr>
          <a:xfrm>
            <a:off x="6015990" y="3425190"/>
            <a:ext cx="0" cy="5257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A28F8100-BB65-4441-9FDB-34382962C05D}"/>
              </a:ext>
            </a:extLst>
          </p:cNvPr>
          <p:cNvCxnSpPr/>
          <p:nvPr/>
        </p:nvCxnSpPr>
        <p:spPr>
          <a:xfrm>
            <a:off x="8865870" y="3425190"/>
            <a:ext cx="0" cy="5257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4DEC48E-897D-48DE-A2F3-370AE691FD4E}"/>
              </a:ext>
            </a:extLst>
          </p:cNvPr>
          <p:cNvCxnSpPr/>
          <p:nvPr/>
        </p:nvCxnSpPr>
        <p:spPr>
          <a:xfrm>
            <a:off x="3848100" y="1125261"/>
            <a:ext cx="0" cy="50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356460D-DC6E-457E-9118-52455ECD1448}"/>
              </a:ext>
            </a:extLst>
          </p:cNvPr>
          <p:cNvCxnSpPr>
            <a:cxnSpLocks/>
          </p:cNvCxnSpPr>
          <p:nvPr/>
        </p:nvCxnSpPr>
        <p:spPr>
          <a:xfrm>
            <a:off x="6015990" y="1200150"/>
            <a:ext cx="0" cy="50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F97722F6-F683-4AF5-80C7-EB3A58B849DA}"/>
              </a:ext>
            </a:extLst>
          </p:cNvPr>
          <p:cNvCxnSpPr>
            <a:cxnSpLocks/>
          </p:cNvCxnSpPr>
          <p:nvPr/>
        </p:nvCxnSpPr>
        <p:spPr>
          <a:xfrm>
            <a:off x="8869680" y="1190624"/>
            <a:ext cx="0" cy="5040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81605042-555B-438B-997C-C7B2C3853AFA}"/>
              </a:ext>
            </a:extLst>
          </p:cNvPr>
          <p:cNvSpPr txBox="1"/>
          <p:nvPr/>
        </p:nvSpPr>
        <p:spPr>
          <a:xfrm>
            <a:off x="2370669" y="3523061"/>
            <a:ext cx="1127553" cy="307777"/>
          </a:xfrm>
          <a:prstGeom prst="rect">
            <a:avLst/>
          </a:prstGeom>
          <a:noFill/>
        </p:spPr>
        <p:txBody>
          <a:bodyPr wrap="none" rtlCol="0">
            <a:spAutoFit/>
          </a:bodyPr>
          <a:lstStyle/>
          <a:p>
            <a:r>
              <a:rPr lang="fr-FR" sz="1400" dirty="0"/>
              <a:t>Vide grossier</a:t>
            </a:r>
          </a:p>
        </p:txBody>
      </p:sp>
      <p:sp>
        <p:nvSpPr>
          <p:cNvPr id="18" name="ZoneTexte 17">
            <a:extLst>
              <a:ext uri="{FF2B5EF4-FFF2-40B4-BE49-F238E27FC236}">
                <a16:creationId xmlns:a16="http://schemas.microsoft.com/office/drawing/2014/main" id="{B9A74190-6C31-4E5A-BDFD-8E0CDC98B75F}"/>
              </a:ext>
            </a:extLst>
          </p:cNvPr>
          <p:cNvSpPr txBox="1"/>
          <p:nvPr/>
        </p:nvSpPr>
        <p:spPr>
          <a:xfrm>
            <a:off x="4137021" y="3523061"/>
            <a:ext cx="1546064" cy="307777"/>
          </a:xfrm>
          <a:prstGeom prst="rect">
            <a:avLst/>
          </a:prstGeom>
          <a:noFill/>
        </p:spPr>
        <p:txBody>
          <a:bodyPr wrap="none" rtlCol="0">
            <a:spAutoFit/>
          </a:bodyPr>
          <a:lstStyle/>
          <a:p>
            <a:r>
              <a:rPr lang="fr-FR" sz="1400" dirty="0"/>
              <a:t>Vide intermédiaire</a:t>
            </a:r>
          </a:p>
        </p:txBody>
      </p:sp>
      <p:sp>
        <p:nvSpPr>
          <p:cNvPr id="19" name="ZoneTexte 18">
            <a:extLst>
              <a:ext uri="{FF2B5EF4-FFF2-40B4-BE49-F238E27FC236}">
                <a16:creationId xmlns:a16="http://schemas.microsoft.com/office/drawing/2014/main" id="{D0C74EBD-837E-48F8-A740-AADE9D276E9D}"/>
              </a:ext>
            </a:extLst>
          </p:cNvPr>
          <p:cNvSpPr txBox="1"/>
          <p:nvPr/>
        </p:nvSpPr>
        <p:spPr>
          <a:xfrm>
            <a:off x="6875249" y="3521273"/>
            <a:ext cx="1067921" cy="307777"/>
          </a:xfrm>
          <a:prstGeom prst="rect">
            <a:avLst/>
          </a:prstGeom>
          <a:noFill/>
        </p:spPr>
        <p:txBody>
          <a:bodyPr wrap="none" rtlCol="0">
            <a:spAutoFit/>
          </a:bodyPr>
          <a:lstStyle/>
          <a:p>
            <a:r>
              <a:rPr lang="fr-FR" sz="1400" dirty="0"/>
              <a:t>Vide poussé</a:t>
            </a:r>
          </a:p>
        </p:txBody>
      </p:sp>
      <p:sp>
        <p:nvSpPr>
          <p:cNvPr id="20" name="ZoneTexte 19">
            <a:extLst>
              <a:ext uri="{FF2B5EF4-FFF2-40B4-BE49-F238E27FC236}">
                <a16:creationId xmlns:a16="http://schemas.microsoft.com/office/drawing/2014/main" id="{D54C0BBF-5DC1-4484-8255-869060B75EAE}"/>
              </a:ext>
            </a:extLst>
          </p:cNvPr>
          <p:cNvSpPr txBox="1"/>
          <p:nvPr/>
        </p:nvSpPr>
        <p:spPr>
          <a:xfrm>
            <a:off x="8898160" y="3521272"/>
            <a:ext cx="971741" cy="307777"/>
          </a:xfrm>
          <a:prstGeom prst="rect">
            <a:avLst/>
          </a:prstGeom>
          <a:noFill/>
        </p:spPr>
        <p:txBody>
          <a:bodyPr wrap="none" rtlCol="0">
            <a:spAutoFit/>
          </a:bodyPr>
          <a:lstStyle/>
          <a:p>
            <a:r>
              <a:rPr lang="fr-FR" sz="1400" dirty="0"/>
              <a:t>UHV (XHV)</a:t>
            </a:r>
          </a:p>
        </p:txBody>
      </p:sp>
      <p:cxnSp>
        <p:nvCxnSpPr>
          <p:cNvPr id="22" name="Connecteur droit 21">
            <a:extLst>
              <a:ext uri="{FF2B5EF4-FFF2-40B4-BE49-F238E27FC236}">
                <a16:creationId xmlns:a16="http://schemas.microsoft.com/office/drawing/2014/main" id="{DC6A5F9F-CE42-41DF-90F3-E6B0934938D1}"/>
              </a:ext>
            </a:extLst>
          </p:cNvPr>
          <p:cNvCxnSpPr>
            <a:cxnSpLocks/>
          </p:cNvCxnSpPr>
          <p:nvPr/>
        </p:nvCxnSpPr>
        <p:spPr>
          <a:xfrm>
            <a:off x="1927859" y="1363980"/>
            <a:ext cx="169926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F12F9052-A8B9-4AC1-9F34-DC6A4B9DBB15}"/>
              </a:ext>
            </a:extLst>
          </p:cNvPr>
          <p:cNvSpPr txBox="1"/>
          <p:nvPr/>
        </p:nvSpPr>
        <p:spPr>
          <a:xfrm>
            <a:off x="2192751" y="1083767"/>
            <a:ext cx="1233799" cy="307777"/>
          </a:xfrm>
          <a:prstGeom prst="rect">
            <a:avLst/>
          </a:prstGeom>
          <a:noFill/>
        </p:spPr>
        <p:txBody>
          <a:bodyPr wrap="none" rtlCol="0">
            <a:spAutoFit/>
          </a:bodyPr>
          <a:lstStyle/>
          <a:p>
            <a:r>
              <a:rPr lang="fr-FR" sz="1400" b="1" dirty="0">
                <a:solidFill>
                  <a:srgbClr val="00B050"/>
                </a:solidFill>
              </a:rPr>
              <a:t>Jauge à piston</a:t>
            </a:r>
          </a:p>
        </p:txBody>
      </p:sp>
      <p:cxnSp>
        <p:nvCxnSpPr>
          <p:cNvPr id="26" name="Connecteur droit 25">
            <a:extLst>
              <a:ext uri="{FF2B5EF4-FFF2-40B4-BE49-F238E27FC236}">
                <a16:creationId xmlns:a16="http://schemas.microsoft.com/office/drawing/2014/main" id="{6CCF2BFF-3C5B-4069-A49B-6D25A26E93CD}"/>
              </a:ext>
            </a:extLst>
          </p:cNvPr>
          <p:cNvCxnSpPr>
            <a:cxnSpLocks/>
          </p:cNvCxnSpPr>
          <p:nvPr/>
        </p:nvCxnSpPr>
        <p:spPr>
          <a:xfrm>
            <a:off x="1475005" y="1363980"/>
            <a:ext cx="169926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EFB9F98-F905-4329-A0A2-7072D30384ED}"/>
              </a:ext>
            </a:extLst>
          </p:cNvPr>
          <p:cNvCxnSpPr>
            <a:cxnSpLocks/>
          </p:cNvCxnSpPr>
          <p:nvPr/>
        </p:nvCxnSpPr>
        <p:spPr>
          <a:xfrm>
            <a:off x="1927859" y="1116328"/>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C503A715-1DBA-4A52-A643-93D570E28499}"/>
              </a:ext>
            </a:extLst>
          </p:cNvPr>
          <p:cNvCxnSpPr>
            <a:cxnSpLocks/>
          </p:cNvCxnSpPr>
          <p:nvPr/>
        </p:nvCxnSpPr>
        <p:spPr>
          <a:xfrm>
            <a:off x="1927859" y="1779270"/>
            <a:ext cx="185166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317FDAAA-BE21-4C68-9396-F7EC73BD3F83}"/>
              </a:ext>
            </a:extLst>
          </p:cNvPr>
          <p:cNvSpPr txBox="1"/>
          <p:nvPr/>
        </p:nvSpPr>
        <p:spPr>
          <a:xfrm>
            <a:off x="2230851" y="1524965"/>
            <a:ext cx="1532214" cy="307777"/>
          </a:xfrm>
          <a:prstGeom prst="rect">
            <a:avLst/>
          </a:prstGeom>
          <a:noFill/>
          <a:ln w="25400">
            <a:solidFill>
              <a:srgbClr val="00B0F0"/>
            </a:solidFill>
          </a:ln>
        </p:spPr>
        <p:txBody>
          <a:bodyPr wrap="none" rtlCol="0">
            <a:spAutoFit/>
          </a:bodyPr>
          <a:lstStyle/>
          <a:p>
            <a:r>
              <a:rPr lang="fr-FR" sz="1400" b="1" dirty="0">
                <a:solidFill>
                  <a:srgbClr val="00B050"/>
                </a:solidFill>
              </a:rPr>
              <a:t>Mano de Bourdon</a:t>
            </a:r>
          </a:p>
        </p:txBody>
      </p:sp>
      <p:cxnSp>
        <p:nvCxnSpPr>
          <p:cNvPr id="32" name="Connecteur droit 31">
            <a:extLst>
              <a:ext uri="{FF2B5EF4-FFF2-40B4-BE49-F238E27FC236}">
                <a16:creationId xmlns:a16="http://schemas.microsoft.com/office/drawing/2014/main" id="{1325D0E0-F54E-4D39-AAF2-DAB0D02C4BA9}"/>
              </a:ext>
            </a:extLst>
          </p:cNvPr>
          <p:cNvCxnSpPr>
            <a:cxnSpLocks/>
          </p:cNvCxnSpPr>
          <p:nvPr/>
        </p:nvCxnSpPr>
        <p:spPr>
          <a:xfrm>
            <a:off x="1475005" y="1779270"/>
            <a:ext cx="169926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592709C6-7121-4983-9105-B73A1B6F76B6}"/>
              </a:ext>
            </a:extLst>
          </p:cNvPr>
          <p:cNvCxnSpPr>
            <a:cxnSpLocks/>
          </p:cNvCxnSpPr>
          <p:nvPr/>
        </p:nvCxnSpPr>
        <p:spPr>
          <a:xfrm>
            <a:off x="2550376" y="4172545"/>
            <a:ext cx="47038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78F51D04-929E-4A83-89C1-3E0F6F747AB8}"/>
              </a:ext>
            </a:extLst>
          </p:cNvPr>
          <p:cNvSpPr txBox="1"/>
          <p:nvPr/>
        </p:nvSpPr>
        <p:spPr>
          <a:xfrm>
            <a:off x="3927788" y="3892332"/>
            <a:ext cx="1571392" cy="307777"/>
          </a:xfrm>
          <a:prstGeom prst="rect">
            <a:avLst/>
          </a:prstGeom>
          <a:noFill/>
        </p:spPr>
        <p:txBody>
          <a:bodyPr wrap="none" rtlCol="0">
            <a:spAutoFit/>
          </a:bodyPr>
          <a:lstStyle/>
          <a:p>
            <a:r>
              <a:rPr lang="fr-FR" sz="1400" b="1" dirty="0">
                <a:solidFill>
                  <a:srgbClr val="00B050"/>
                </a:solidFill>
              </a:rPr>
              <a:t>Jauge de Mac </a:t>
            </a:r>
            <a:r>
              <a:rPr lang="fr-FR" sz="1400" b="1" dirty="0" err="1">
                <a:solidFill>
                  <a:srgbClr val="00B050"/>
                </a:solidFill>
              </a:rPr>
              <a:t>Leod</a:t>
            </a:r>
            <a:endParaRPr lang="fr-FR" sz="1400" b="1" dirty="0">
              <a:solidFill>
                <a:srgbClr val="00B050"/>
              </a:solidFill>
            </a:endParaRPr>
          </a:p>
        </p:txBody>
      </p:sp>
      <p:cxnSp>
        <p:nvCxnSpPr>
          <p:cNvPr id="41" name="Connecteur droit 40">
            <a:extLst>
              <a:ext uri="{FF2B5EF4-FFF2-40B4-BE49-F238E27FC236}">
                <a16:creationId xmlns:a16="http://schemas.microsoft.com/office/drawing/2014/main" id="{8535B1FD-A0A8-4374-AD48-1EE2F2A0AC71}"/>
              </a:ext>
            </a:extLst>
          </p:cNvPr>
          <p:cNvCxnSpPr>
            <a:cxnSpLocks/>
          </p:cNvCxnSpPr>
          <p:nvPr/>
        </p:nvCxnSpPr>
        <p:spPr>
          <a:xfrm>
            <a:off x="1931492" y="2158960"/>
            <a:ext cx="23204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F10AB82C-267F-409E-BE49-ED5A2A670F21}"/>
              </a:ext>
            </a:extLst>
          </p:cNvPr>
          <p:cNvSpPr txBox="1"/>
          <p:nvPr/>
        </p:nvSpPr>
        <p:spPr>
          <a:xfrm>
            <a:off x="2463084" y="1878747"/>
            <a:ext cx="1788951" cy="307777"/>
          </a:xfrm>
          <a:prstGeom prst="rect">
            <a:avLst/>
          </a:prstGeom>
          <a:noFill/>
        </p:spPr>
        <p:txBody>
          <a:bodyPr wrap="none" rtlCol="0">
            <a:spAutoFit/>
          </a:bodyPr>
          <a:lstStyle/>
          <a:p>
            <a:r>
              <a:rPr lang="fr-FR" sz="1400" b="1" dirty="0">
                <a:solidFill>
                  <a:srgbClr val="00B050"/>
                </a:solidFill>
              </a:rPr>
              <a:t>Jauge piézoélectrique</a:t>
            </a:r>
          </a:p>
        </p:txBody>
      </p:sp>
      <p:cxnSp>
        <p:nvCxnSpPr>
          <p:cNvPr id="43" name="Connecteur droit 42">
            <a:extLst>
              <a:ext uri="{FF2B5EF4-FFF2-40B4-BE49-F238E27FC236}">
                <a16:creationId xmlns:a16="http://schemas.microsoft.com/office/drawing/2014/main" id="{180A91F3-BBD7-40E2-9E9E-6B6A9516DA4E}"/>
              </a:ext>
            </a:extLst>
          </p:cNvPr>
          <p:cNvCxnSpPr>
            <a:cxnSpLocks/>
          </p:cNvCxnSpPr>
          <p:nvPr/>
        </p:nvCxnSpPr>
        <p:spPr>
          <a:xfrm>
            <a:off x="1478638" y="2158960"/>
            <a:ext cx="169926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678C84CF-8C0A-4D51-9F32-F4C1FAFCD7D8}"/>
              </a:ext>
            </a:extLst>
          </p:cNvPr>
          <p:cNvCxnSpPr>
            <a:cxnSpLocks/>
          </p:cNvCxnSpPr>
          <p:nvPr/>
        </p:nvCxnSpPr>
        <p:spPr>
          <a:xfrm>
            <a:off x="1931492" y="2551390"/>
            <a:ext cx="43397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188A8814-D9BB-473E-8939-D3891C051B4B}"/>
              </a:ext>
            </a:extLst>
          </p:cNvPr>
          <p:cNvSpPr txBox="1"/>
          <p:nvPr/>
        </p:nvSpPr>
        <p:spPr>
          <a:xfrm>
            <a:off x="3080304" y="2233077"/>
            <a:ext cx="1388713" cy="307777"/>
          </a:xfrm>
          <a:prstGeom prst="rect">
            <a:avLst/>
          </a:prstGeom>
          <a:noFill/>
        </p:spPr>
        <p:txBody>
          <a:bodyPr wrap="none" rtlCol="0">
            <a:spAutoFit/>
          </a:bodyPr>
          <a:lstStyle/>
          <a:p>
            <a:r>
              <a:rPr lang="fr-FR" sz="1400" b="1" dirty="0">
                <a:solidFill>
                  <a:srgbClr val="00B050"/>
                </a:solidFill>
              </a:rPr>
              <a:t>Jauge capacitive</a:t>
            </a:r>
          </a:p>
        </p:txBody>
      </p:sp>
      <p:cxnSp>
        <p:nvCxnSpPr>
          <p:cNvPr id="50" name="Connecteur droit 49">
            <a:extLst>
              <a:ext uri="{FF2B5EF4-FFF2-40B4-BE49-F238E27FC236}">
                <a16:creationId xmlns:a16="http://schemas.microsoft.com/office/drawing/2014/main" id="{0F8D66A4-4D94-41EC-B347-F8EFC8E9C809}"/>
              </a:ext>
            </a:extLst>
          </p:cNvPr>
          <p:cNvCxnSpPr/>
          <p:nvPr/>
        </p:nvCxnSpPr>
        <p:spPr>
          <a:xfrm>
            <a:off x="1927859" y="2452294"/>
            <a:ext cx="0" cy="9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667A170-D968-4EC7-A117-70C98BDE13AD}"/>
              </a:ext>
            </a:extLst>
          </p:cNvPr>
          <p:cNvCxnSpPr/>
          <p:nvPr/>
        </p:nvCxnSpPr>
        <p:spPr>
          <a:xfrm>
            <a:off x="2788919" y="2467534"/>
            <a:ext cx="0" cy="9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8642C33E-0C41-450C-8B7C-5286BC17A513}"/>
              </a:ext>
            </a:extLst>
          </p:cNvPr>
          <p:cNvCxnSpPr/>
          <p:nvPr/>
        </p:nvCxnSpPr>
        <p:spPr>
          <a:xfrm>
            <a:off x="3695699" y="2467534"/>
            <a:ext cx="0" cy="9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7A1F5A0-D374-43DC-A732-52F9090C5941}"/>
              </a:ext>
            </a:extLst>
          </p:cNvPr>
          <p:cNvCxnSpPr/>
          <p:nvPr/>
        </p:nvCxnSpPr>
        <p:spPr>
          <a:xfrm>
            <a:off x="6256019" y="2475154"/>
            <a:ext cx="0" cy="9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EF6D90E6-D3B4-458F-B4C9-9A5B661EE163}"/>
              </a:ext>
            </a:extLst>
          </p:cNvPr>
          <p:cNvCxnSpPr/>
          <p:nvPr/>
        </p:nvCxnSpPr>
        <p:spPr>
          <a:xfrm>
            <a:off x="5013959" y="2475154"/>
            <a:ext cx="0" cy="9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1754132A-7A5B-4265-B175-DD412A57E1D6}"/>
              </a:ext>
            </a:extLst>
          </p:cNvPr>
          <p:cNvCxnSpPr>
            <a:cxnSpLocks/>
          </p:cNvCxnSpPr>
          <p:nvPr/>
        </p:nvCxnSpPr>
        <p:spPr>
          <a:xfrm>
            <a:off x="2373072" y="2947002"/>
            <a:ext cx="36429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EC330C4C-5FB1-447C-B2FF-73ED8BBAEEC4}"/>
              </a:ext>
            </a:extLst>
          </p:cNvPr>
          <p:cNvSpPr txBox="1"/>
          <p:nvPr/>
        </p:nvSpPr>
        <p:spPr>
          <a:xfrm>
            <a:off x="3278282" y="2674191"/>
            <a:ext cx="1693477" cy="307777"/>
          </a:xfrm>
          <a:prstGeom prst="rect">
            <a:avLst/>
          </a:prstGeom>
          <a:noFill/>
        </p:spPr>
        <p:txBody>
          <a:bodyPr wrap="none" rtlCol="0">
            <a:spAutoFit/>
          </a:bodyPr>
          <a:lstStyle/>
          <a:p>
            <a:r>
              <a:rPr lang="fr-FR" sz="1400" b="1" dirty="0">
                <a:solidFill>
                  <a:srgbClr val="C00000"/>
                </a:solidFill>
              </a:rPr>
              <a:t>Jauge thermocouple</a:t>
            </a:r>
          </a:p>
        </p:txBody>
      </p:sp>
      <p:cxnSp>
        <p:nvCxnSpPr>
          <p:cNvPr id="57" name="Connecteur droit 56">
            <a:extLst>
              <a:ext uri="{FF2B5EF4-FFF2-40B4-BE49-F238E27FC236}">
                <a16:creationId xmlns:a16="http://schemas.microsoft.com/office/drawing/2014/main" id="{D80C699C-773D-4620-BDC9-CEA1978A85D5}"/>
              </a:ext>
            </a:extLst>
          </p:cNvPr>
          <p:cNvCxnSpPr>
            <a:cxnSpLocks/>
          </p:cNvCxnSpPr>
          <p:nvPr/>
        </p:nvCxnSpPr>
        <p:spPr>
          <a:xfrm>
            <a:off x="1920218" y="2947002"/>
            <a:ext cx="169926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BAF7E8BF-6412-4674-90DE-27F3F853C76E}"/>
              </a:ext>
            </a:extLst>
          </p:cNvPr>
          <p:cNvCxnSpPr>
            <a:cxnSpLocks/>
          </p:cNvCxnSpPr>
          <p:nvPr/>
        </p:nvCxnSpPr>
        <p:spPr>
          <a:xfrm>
            <a:off x="2230851" y="3348957"/>
            <a:ext cx="393372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7747904B-888F-4D2C-AFE3-383F6192A28A}"/>
              </a:ext>
            </a:extLst>
          </p:cNvPr>
          <p:cNvSpPr txBox="1"/>
          <p:nvPr/>
        </p:nvSpPr>
        <p:spPr>
          <a:xfrm>
            <a:off x="3508422" y="3086483"/>
            <a:ext cx="1071640" cy="307777"/>
          </a:xfrm>
          <a:prstGeom prst="rect">
            <a:avLst/>
          </a:prstGeom>
          <a:noFill/>
          <a:ln w="25400">
            <a:solidFill>
              <a:srgbClr val="00B0F0"/>
            </a:solidFill>
          </a:ln>
        </p:spPr>
        <p:txBody>
          <a:bodyPr wrap="none" rtlCol="0">
            <a:spAutoFit/>
          </a:bodyPr>
          <a:lstStyle/>
          <a:p>
            <a:r>
              <a:rPr lang="fr-FR" sz="1400" b="1" dirty="0">
                <a:solidFill>
                  <a:srgbClr val="C00000"/>
                </a:solidFill>
              </a:rPr>
              <a:t>Jauge </a:t>
            </a:r>
            <a:r>
              <a:rPr lang="fr-FR" sz="1400" b="1" dirty="0" err="1">
                <a:solidFill>
                  <a:srgbClr val="C00000"/>
                </a:solidFill>
              </a:rPr>
              <a:t>Pirani</a:t>
            </a:r>
            <a:endParaRPr lang="fr-FR" sz="1400" b="1" dirty="0">
              <a:solidFill>
                <a:srgbClr val="C00000"/>
              </a:solidFill>
            </a:endParaRPr>
          </a:p>
        </p:txBody>
      </p:sp>
      <p:cxnSp>
        <p:nvCxnSpPr>
          <p:cNvPr id="60" name="Connecteur droit 59">
            <a:extLst>
              <a:ext uri="{FF2B5EF4-FFF2-40B4-BE49-F238E27FC236}">
                <a16:creationId xmlns:a16="http://schemas.microsoft.com/office/drawing/2014/main" id="{8C50EAB4-6310-4F5F-BB43-AA93FD14CFBA}"/>
              </a:ext>
            </a:extLst>
          </p:cNvPr>
          <p:cNvCxnSpPr>
            <a:cxnSpLocks/>
          </p:cNvCxnSpPr>
          <p:nvPr/>
        </p:nvCxnSpPr>
        <p:spPr>
          <a:xfrm>
            <a:off x="1920218" y="3348957"/>
            <a:ext cx="169926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4BC0FAEB-A2FF-4BC7-9225-4D92F53A95D4}"/>
              </a:ext>
            </a:extLst>
          </p:cNvPr>
          <p:cNvCxnSpPr>
            <a:cxnSpLocks/>
          </p:cNvCxnSpPr>
          <p:nvPr/>
        </p:nvCxnSpPr>
        <p:spPr>
          <a:xfrm>
            <a:off x="5330188" y="4588370"/>
            <a:ext cx="28003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ZoneTexte 67">
            <a:extLst>
              <a:ext uri="{FF2B5EF4-FFF2-40B4-BE49-F238E27FC236}">
                <a16:creationId xmlns:a16="http://schemas.microsoft.com/office/drawing/2014/main" id="{F1B7A631-01BF-451F-9191-F5361867D3BD}"/>
              </a:ext>
            </a:extLst>
          </p:cNvPr>
          <p:cNvSpPr txBox="1"/>
          <p:nvPr/>
        </p:nvSpPr>
        <p:spPr>
          <a:xfrm>
            <a:off x="5499629" y="4321491"/>
            <a:ext cx="1715983" cy="307777"/>
          </a:xfrm>
          <a:prstGeom prst="rect">
            <a:avLst/>
          </a:prstGeom>
          <a:noFill/>
        </p:spPr>
        <p:txBody>
          <a:bodyPr wrap="none" rtlCol="0">
            <a:spAutoFit/>
          </a:bodyPr>
          <a:lstStyle/>
          <a:p>
            <a:r>
              <a:rPr lang="fr-FR" sz="1400" b="1" dirty="0">
                <a:solidFill>
                  <a:srgbClr val="C00000"/>
                </a:solidFill>
              </a:rPr>
              <a:t>Jauge à bille rotative</a:t>
            </a:r>
          </a:p>
        </p:txBody>
      </p:sp>
      <p:cxnSp>
        <p:nvCxnSpPr>
          <p:cNvPr id="69" name="Connecteur droit 68">
            <a:extLst>
              <a:ext uri="{FF2B5EF4-FFF2-40B4-BE49-F238E27FC236}">
                <a16:creationId xmlns:a16="http://schemas.microsoft.com/office/drawing/2014/main" id="{D7D5249B-63CA-4FF5-8A14-EDAEAF3450E7}"/>
              </a:ext>
            </a:extLst>
          </p:cNvPr>
          <p:cNvCxnSpPr>
            <a:cxnSpLocks/>
          </p:cNvCxnSpPr>
          <p:nvPr/>
        </p:nvCxnSpPr>
        <p:spPr>
          <a:xfrm>
            <a:off x="5922427" y="5016517"/>
            <a:ext cx="31148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ZoneTexte 69">
            <a:extLst>
              <a:ext uri="{FF2B5EF4-FFF2-40B4-BE49-F238E27FC236}">
                <a16:creationId xmlns:a16="http://schemas.microsoft.com/office/drawing/2014/main" id="{EF6793E8-0545-43EB-BA88-4FE7E50DCD32}"/>
              </a:ext>
            </a:extLst>
          </p:cNvPr>
          <p:cNvSpPr txBox="1"/>
          <p:nvPr/>
        </p:nvSpPr>
        <p:spPr>
          <a:xfrm>
            <a:off x="6091868" y="4759163"/>
            <a:ext cx="1242648" cy="307777"/>
          </a:xfrm>
          <a:prstGeom prst="rect">
            <a:avLst/>
          </a:prstGeom>
          <a:noFill/>
          <a:ln w="25400">
            <a:solidFill>
              <a:srgbClr val="00B0F0"/>
            </a:solidFill>
          </a:ln>
        </p:spPr>
        <p:txBody>
          <a:bodyPr wrap="none" rtlCol="0">
            <a:spAutoFit/>
          </a:bodyPr>
          <a:lstStyle/>
          <a:p>
            <a:r>
              <a:rPr lang="fr-FR" sz="1400" b="1" dirty="0">
                <a:solidFill>
                  <a:srgbClr val="C00000"/>
                </a:solidFill>
              </a:rPr>
              <a:t>Jauge </a:t>
            </a:r>
            <a:r>
              <a:rPr lang="fr-FR" sz="1400" b="1" dirty="0" err="1">
                <a:solidFill>
                  <a:srgbClr val="C00000"/>
                </a:solidFill>
              </a:rPr>
              <a:t>Penning</a:t>
            </a:r>
            <a:endParaRPr lang="fr-FR" sz="1400" b="1" dirty="0">
              <a:solidFill>
                <a:srgbClr val="C00000"/>
              </a:solidFill>
            </a:endParaRPr>
          </a:p>
        </p:txBody>
      </p:sp>
      <p:cxnSp>
        <p:nvCxnSpPr>
          <p:cNvPr id="71" name="Connecteur droit 70">
            <a:extLst>
              <a:ext uri="{FF2B5EF4-FFF2-40B4-BE49-F238E27FC236}">
                <a16:creationId xmlns:a16="http://schemas.microsoft.com/office/drawing/2014/main" id="{D4ECB093-C54D-4A24-9572-B6B8DA3919D3}"/>
              </a:ext>
            </a:extLst>
          </p:cNvPr>
          <p:cNvCxnSpPr>
            <a:cxnSpLocks/>
          </p:cNvCxnSpPr>
          <p:nvPr/>
        </p:nvCxnSpPr>
        <p:spPr>
          <a:xfrm>
            <a:off x="5806440" y="5478953"/>
            <a:ext cx="35890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49A5FF03-0C45-4B90-B103-1AE58FB38A95}"/>
              </a:ext>
            </a:extLst>
          </p:cNvPr>
          <p:cNvSpPr txBox="1"/>
          <p:nvPr/>
        </p:nvSpPr>
        <p:spPr>
          <a:xfrm>
            <a:off x="6091868" y="5217789"/>
            <a:ext cx="2037224" cy="307777"/>
          </a:xfrm>
          <a:prstGeom prst="rect">
            <a:avLst/>
          </a:prstGeom>
          <a:noFill/>
          <a:ln w="25400">
            <a:solidFill>
              <a:srgbClr val="00B0F0"/>
            </a:solidFill>
          </a:ln>
        </p:spPr>
        <p:txBody>
          <a:bodyPr wrap="none" rtlCol="0">
            <a:spAutoFit/>
          </a:bodyPr>
          <a:lstStyle/>
          <a:p>
            <a:r>
              <a:rPr lang="fr-FR" sz="1400" b="1" dirty="0">
                <a:solidFill>
                  <a:srgbClr val="C00000"/>
                </a:solidFill>
              </a:rPr>
              <a:t>Jauge magnétron inverse</a:t>
            </a:r>
          </a:p>
        </p:txBody>
      </p:sp>
      <p:cxnSp>
        <p:nvCxnSpPr>
          <p:cNvPr id="73" name="Connecteur droit 72">
            <a:extLst>
              <a:ext uri="{FF2B5EF4-FFF2-40B4-BE49-F238E27FC236}">
                <a16:creationId xmlns:a16="http://schemas.microsoft.com/office/drawing/2014/main" id="{A898011C-F51A-4C6D-997C-829846960A9F}"/>
              </a:ext>
            </a:extLst>
          </p:cNvPr>
          <p:cNvCxnSpPr>
            <a:cxnSpLocks/>
          </p:cNvCxnSpPr>
          <p:nvPr/>
        </p:nvCxnSpPr>
        <p:spPr>
          <a:xfrm>
            <a:off x="5922427" y="5954137"/>
            <a:ext cx="41435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5BFE6351-3647-4C0E-B98A-C2BE93F61252}"/>
              </a:ext>
            </a:extLst>
          </p:cNvPr>
          <p:cNvSpPr txBox="1"/>
          <p:nvPr/>
        </p:nvSpPr>
        <p:spPr>
          <a:xfrm>
            <a:off x="7078327" y="5691067"/>
            <a:ext cx="1662186" cy="307777"/>
          </a:xfrm>
          <a:prstGeom prst="rect">
            <a:avLst/>
          </a:prstGeom>
          <a:noFill/>
          <a:ln w="25400">
            <a:solidFill>
              <a:srgbClr val="00B0F0"/>
            </a:solidFill>
          </a:ln>
        </p:spPr>
        <p:txBody>
          <a:bodyPr wrap="none" rtlCol="0">
            <a:spAutoFit/>
          </a:bodyPr>
          <a:lstStyle/>
          <a:p>
            <a:r>
              <a:rPr lang="fr-FR" sz="1400" b="1" dirty="0">
                <a:solidFill>
                  <a:srgbClr val="C00000"/>
                </a:solidFill>
              </a:rPr>
              <a:t>Jauge Bayard </a:t>
            </a:r>
            <a:r>
              <a:rPr lang="fr-FR" sz="1400" b="1" dirty="0" err="1">
                <a:solidFill>
                  <a:srgbClr val="C00000"/>
                </a:solidFill>
              </a:rPr>
              <a:t>Alpert</a:t>
            </a:r>
            <a:endParaRPr lang="fr-FR" sz="1400" b="1" dirty="0">
              <a:solidFill>
                <a:srgbClr val="C00000"/>
              </a:solidFill>
            </a:endParaRPr>
          </a:p>
        </p:txBody>
      </p:sp>
      <p:cxnSp>
        <p:nvCxnSpPr>
          <p:cNvPr id="77" name="Connecteur droit 76">
            <a:extLst>
              <a:ext uri="{FF2B5EF4-FFF2-40B4-BE49-F238E27FC236}">
                <a16:creationId xmlns:a16="http://schemas.microsoft.com/office/drawing/2014/main" id="{95E88DA6-D8DC-4B4B-992E-FFCFC05D4584}"/>
              </a:ext>
            </a:extLst>
          </p:cNvPr>
          <p:cNvCxnSpPr>
            <a:cxnSpLocks/>
          </p:cNvCxnSpPr>
          <p:nvPr/>
        </p:nvCxnSpPr>
        <p:spPr>
          <a:xfrm>
            <a:off x="5330188" y="5957530"/>
            <a:ext cx="169926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60D0D460-68DC-4CD0-8110-A3962EC443E2}"/>
              </a:ext>
            </a:extLst>
          </p:cNvPr>
          <p:cNvCxnSpPr>
            <a:cxnSpLocks/>
          </p:cNvCxnSpPr>
          <p:nvPr/>
        </p:nvCxnSpPr>
        <p:spPr>
          <a:xfrm>
            <a:off x="8206739" y="5478953"/>
            <a:ext cx="169926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2" name="ZoneTexte 81">
            <a:extLst>
              <a:ext uri="{FF2B5EF4-FFF2-40B4-BE49-F238E27FC236}">
                <a16:creationId xmlns:a16="http://schemas.microsoft.com/office/drawing/2014/main" id="{5A4E6F7D-0188-4195-AE47-4307D3952C42}"/>
              </a:ext>
            </a:extLst>
          </p:cNvPr>
          <p:cNvSpPr txBox="1"/>
          <p:nvPr/>
        </p:nvSpPr>
        <p:spPr>
          <a:xfrm>
            <a:off x="634048" y="5603205"/>
            <a:ext cx="1310230" cy="307777"/>
          </a:xfrm>
          <a:prstGeom prst="rect">
            <a:avLst/>
          </a:prstGeom>
          <a:noFill/>
        </p:spPr>
        <p:txBody>
          <a:bodyPr wrap="none" rtlCol="0">
            <a:spAutoFit/>
          </a:bodyPr>
          <a:lstStyle/>
          <a:p>
            <a:r>
              <a:rPr lang="fr-FR" sz="1400" b="1" dirty="0">
                <a:solidFill>
                  <a:srgbClr val="00B050"/>
                </a:solidFill>
              </a:rPr>
              <a:t>Mesure directe</a:t>
            </a:r>
          </a:p>
        </p:txBody>
      </p:sp>
      <p:sp>
        <p:nvSpPr>
          <p:cNvPr id="83" name="ZoneTexte 82">
            <a:extLst>
              <a:ext uri="{FF2B5EF4-FFF2-40B4-BE49-F238E27FC236}">
                <a16:creationId xmlns:a16="http://schemas.microsoft.com/office/drawing/2014/main" id="{A781CAB8-27B0-4422-B255-94D566D071C5}"/>
              </a:ext>
            </a:extLst>
          </p:cNvPr>
          <p:cNvSpPr txBox="1"/>
          <p:nvPr/>
        </p:nvSpPr>
        <p:spPr>
          <a:xfrm>
            <a:off x="626428" y="5933187"/>
            <a:ext cx="1451295" cy="307777"/>
          </a:xfrm>
          <a:prstGeom prst="rect">
            <a:avLst/>
          </a:prstGeom>
          <a:noFill/>
        </p:spPr>
        <p:txBody>
          <a:bodyPr wrap="none" rtlCol="0">
            <a:spAutoFit/>
          </a:bodyPr>
          <a:lstStyle/>
          <a:p>
            <a:r>
              <a:rPr lang="fr-FR" sz="1400" b="1" dirty="0">
                <a:solidFill>
                  <a:srgbClr val="C00000"/>
                </a:solidFill>
              </a:rPr>
              <a:t>Mesure indirecte</a:t>
            </a:r>
          </a:p>
        </p:txBody>
      </p:sp>
    </p:spTree>
    <p:extLst>
      <p:ext uri="{BB962C8B-B14F-4D97-AF65-F5344CB8AC3E}">
        <p14:creationId xmlns:p14="http://schemas.microsoft.com/office/powerpoint/2010/main" val="1498224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6A595DB1-6C35-438C-885B-4F54D0AFD7E9}"/>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jauges : Manomètre de bourdon</a:t>
            </a:r>
          </a:p>
        </p:txBody>
      </p:sp>
      <p:pic>
        <p:nvPicPr>
          <p:cNvPr id="3" name="Image 2">
            <a:extLst>
              <a:ext uri="{FF2B5EF4-FFF2-40B4-BE49-F238E27FC236}">
                <a16:creationId xmlns:a16="http://schemas.microsoft.com/office/drawing/2014/main" id="{4E904B10-2CB9-4AA0-BB78-91DB22600116}"/>
              </a:ext>
            </a:extLst>
          </p:cNvPr>
          <p:cNvPicPr>
            <a:picLocks noChangeAspect="1"/>
          </p:cNvPicPr>
          <p:nvPr/>
        </p:nvPicPr>
        <p:blipFill>
          <a:blip r:embed="rId2"/>
          <a:stretch>
            <a:fillRect/>
          </a:stretch>
        </p:blipFill>
        <p:spPr>
          <a:xfrm>
            <a:off x="6327648" y="584362"/>
            <a:ext cx="4709160" cy="3880348"/>
          </a:xfrm>
          <a:prstGeom prst="rect">
            <a:avLst/>
          </a:prstGeom>
        </p:spPr>
      </p:pic>
      <p:pic>
        <p:nvPicPr>
          <p:cNvPr id="6" name="Image 5">
            <a:extLst>
              <a:ext uri="{FF2B5EF4-FFF2-40B4-BE49-F238E27FC236}">
                <a16:creationId xmlns:a16="http://schemas.microsoft.com/office/drawing/2014/main" id="{7702A68E-03D1-454F-BB0C-3D1EB12EEEC4}"/>
              </a:ext>
            </a:extLst>
          </p:cNvPr>
          <p:cNvPicPr>
            <a:picLocks noChangeAspect="1"/>
          </p:cNvPicPr>
          <p:nvPr/>
        </p:nvPicPr>
        <p:blipFill rotWithShape="1">
          <a:blip r:embed="rId3"/>
          <a:srcRect l="24750" t="21477" r="53350" b="28261"/>
          <a:stretch/>
        </p:blipFill>
        <p:spPr>
          <a:xfrm>
            <a:off x="1005840" y="1225296"/>
            <a:ext cx="2670047" cy="3319272"/>
          </a:xfrm>
          <a:prstGeom prst="rect">
            <a:avLst/>
          </a:prstGeom>
        </p:spPr>
      </p:pic>
      <p:sp>
        <p:nvSpPr>
          <p:cNvPr id="8" name="ZoneTexte 7">
            <a:extLst>
              <a:ext uri="{FF2B5EF4-FFF2-40B4-BE49-F238E27FC236}">
                <a16:creationId xmlns:a16="http://schemas.microsoft.com/office/drawing/2014/main" id="{B0106F48-9871-453A-95A9-7A1FD50F4603}"/>
              </a:ext>
            </a:extLst>
          </p:cNvPr>
          <p:cNvSpPr txBox="1"/>
          <p:nvPr/>
        </p:nvSpPr>
        <p:spPr>
          <a:xfrm>
            <a:off x="1591656" y="6017984"/>
            <a:ext cx="2839303" cy="369332"/>
          </a:xfrm>
          <a:prstGeom prst="rect">
            <a:avLst/>
          </a:prstGeom>
          <a:noFill/>
        </p:spPr>
        <p:txBody>
          <a:bodyPr wrap="none" rtlCol="0">
            <a:spAutoFit/>
          </a:bodyPr>
          <a:lstStyle/>
          <a:p>
            <a:r>
              <a:rPr lang="fr-FR" dirty="0"/>
              <a:t>Mesure mécanique (ressort)</a:t>
            </a:r>
          </a:p>
        </p:txBody>
      </p:sp>
    </p:spTree>
    <p:extLst>
      <p:ext uri="{BB962C8B-B14F-4D97-AF65-F5344CB8AC3E}">
        <p14:creationId xmlns:p14="http://schemas.microsoft.com/office/powerpoint/2010/main" val="1523075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6A595DB1-6C35-438C-885B-4F54D0AFD7E9}"/>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jauges : Jauge </a:t>
            </a:r>
            <a:r>
              <a:rPr lang="fr-FR" b="1" dirty="0" err="1">
                <a:solidFill>
                  <a:schemeClr val="tx1"/>
                </a:solidFill>
              </a:rPr>
              <a:t>Pirani</a:t>
            </a:r>
            <a:endParaRPr lang="fr-FR" b="1" dirty="0">
              <a:solidFill>
                <a:schemeClr val="tx1"/>
              </a:solidFill>
            </a:endParaRPr>
          </a:p>
        </p:txBody>
      </p:sp>
      <p:pic>
        <p:nvPicPr>
          <p:cNvPr id="9" name="Picture 2">
            <a:extLst>
              <a:ext uri="{FF2B5EF4-FFF2-40B4-BE49-F238E27FC236}">
                <a16:creationId xmlns:a16="http://schemas.microsoft.com/office/drawing/2014/main" id="{04D3B163-944E-491B-83EB-BCAC476B2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822" y="2197020"/>
            <a:ext cx="4575857" cy="270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a:extLst>
              <a:ext uri="{FF2B5EF4-FFF2-40B4-BE49-F238E27FC236}">
                <a16:creationId xmlns:a16="http://schemas.microsoft.com/office/drawing/2014/main" id="{27A7C6B9-CE6D-4F73-B494-9CBF085C917C}"/>
              </a:ext>
            </a:extLst>
          </p:cNvPr>
          <p:cNvSpPr txBox="1"/>
          <p:nvPr/>
        </p:nvSpPr>
        <p:spPr>
          <a:xfrm>
            <a:off x="262071" y="862130"/>
            <a:ext cx="11122209" cy="584775"/>
          </a:xfrm>
          <a:prstGeom prst="rect">
            <a:avLst/>
          </a:prstGeom>
          <a:noFill/>
        </p:spPr>
        <p:txBody>
          <a:bodyPr wrap="square" rtlCol="0">
            <a:spAutoFit/>
          </a:bodyPr>
          <a:lstStyle/>
          <a:p>
            <a:r>
              <a:rPr lang="fr-FR" sz="1600" b="1" dirty="0"/>
              <a:t>Principe de fonctionnement : </a:t>
            </a:r>
            <a:r>
              <a:rPr lang="fr-FR" sz="1600" dirty="0"/>
              <a:t>Mesure de la dissipation thermique d'une résistance selon la pression. Une résistance d'un pont de Wheatstone est placée dans le vide à mesurer, une deuxième dans un vide de référence;  on mesure le déséquilibre du pont. </a:t>
            </a:r>
            <a:endParaRPr lang="fr-FR" sz="1600" dirty="0">
              <a:solidFill>
                <a:srgbClr val="FF0000"/>
              </a:solidFill>
            </a:endParaRPr>
          </a:p>
        </p:txBody>
      </p:sp>
      <p:sp>
        <p:nvSpPr>
          <p:cNvPr id="12" name="Rectangle : coins arrondis 4">
            <a:extLst>
              <a:ext uri="{FF2B5EF4-FFF2-40B4-BE49-F238E27FC236}">
                <a16:creationId xmlns:a16="http://schemas.microsoft.com/office/drawing/2014/main" id="{FF302E0A-F949-42E4-9BB6-7A10F31A33E2}"/>
              </a:ext>
            </a:extLst>
          </p:cNvPr>
          <p:cNvSpPr/>
          <p:nvPr/>
        </p:nvSpPr>
        <p:spPr>
          <a:xfrm>
            <a:off x="6345936" y="2307177"/>
            <a:ext cx="4437734" cy="129555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Plage de fonctionnement</a:t>
            </a:r>
          </a:p>
          <a:p>
            <a:pPr algn="ctr"/>
            <a:endParaRPr lang="fr-FR" b="1" dirty="0">
              <a:solidFill>
                <a:schemeClr val="tx1"/>
              </a:solidFill>
            </a:endParaRPr>
          </a:p>
          <a:p>
            <a:pPr algn="ctr"/>
            <a:r>
              <a:rPr lang="fr-FR" dirty="0">
                <a:solidFill>
                  <a:schemeClr val="tx1"/>
                </a:solidFill>
              </a:rPr>
              <a:t>1000hPa &gt; P &gt; 10</a:t>
            </a:r>
            <a:r>
              <a:rPr lang="fr-FR" baseline="30000" dirty="0">
                <a:solidFill>
                  <a:schemeClr val="tx1"/>
                </a:solidFill>
              </a:rPr>
              <a:t>-3</a:t>
            </a:r>
            <a:r>
              <a:rPr lang="fr-FR" dirty="0">
                <a:solidFill>
                  <a:schemeClr val="tx1"/>
                </a:solidFill>
              </a:rPr>
              <a:t> mbar</a:t>
            </a:r>
          </a:p>
        </p:txBody>
      </p:sp>
      <p:sp>
        <p:nvSpPr>
          <p:cNvPr id="13" name="Rectangle : coins arrondis 12">
            <a:extLst>
              <a:ext uri="{FF2B5EF4-FFF2-40B4-BE49-F238E27FC236}">
                <a16:creationId xmlns:a16="http://schemas.microsoft.com/office/drawing/2014/main" id="{AB4E70CB-4F51-4506-95EA-7258C4544ADA}"/>
              </a:ext>
            </a:extLst>
          </p:cNvPr>
          <p:cNvSpPr/>
          <p:nvPr/>
        </p:nvSpPr>
        <p:spPr>
          <a:xfrm>
            <a:off x="6572101" y="4187947"/>
            <a:ext cx="3985404" cy="15819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Attention</a:t>
            </a:r>
          </a:p>
          <a:p>
            <a:pPr algn="ctr"/>
            <a:endParaRPr lang="fr-FR" b="1" dirty="0">
              <a:solidFill>
                <a:schemeClr val="tx1"/>
              </a:solidFill>
            </a:endParaRPr>
          </a:p>
          <a:p>
            <a:pPr algn="ctr"/>
            <a:r>
              <a:rPr lang="fr-FR" dirty="0">
                <a:solidFill>
                  <a:schemeClr val="tx1"/>
                </a:solidFill>
              </a:rPr>
              <a:t>Sensible à la nature des gaz</a:t>
            </a:r>
          </a:p>
          <a:p>
            <a:pPr algn="ctr"/>
            <a:r>
              <a:rPr lang="fr-FR" dirty="0">
                <a:solidFill>
                  <a:schemeClr val="tx1"/>
                </a:solidFill>
              </a:rPr>
              <a:t>Sensible à l’état du filament</a:t>
            </a:r>
            <a:endParaRPr lang="fr-FR" b="1" dirty="0">
              <a:solidFill>
                <a:schemeClr val="tx1"/>
              </a:solidFill>
            </a:endParaRPr>
          </a:p>
        </p:txBody>
      </p:sp>
    </p:spTree>
    <p:extLst>
      <p:ext uri="{BB962C8B-B14F-4D97-AF65-F5344CB8AC3E}">
        <p14:creationId xmlns:p14="http://schemas.microsoft.com/office/powerpoint/2010/main" val="2485203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6A595DB1-6C35-438C-885B-4F54D0AFD7E9}"/>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jauges : Jauge à cathode froide (</a:t>
            </a:r>
            <a:r>
              <a:rPr lang="fr-FR" b="1" dirty="0" err="1">
                <a:solidFill>
                  <a:schemeClr val="tx1"/>
                </a:solidFill>
              </a:rPr>
              <a:t>Penning</a:t>
            </a:r>
            <a:r>
              <a:rPr lang="fr-FR" b="1" dirty="0">
                <a:solidFill>
                  <a:schemeClr val="tx1"/>
                </a:solidFill>
              </a:rPr>
              <a:t> et magnétron inverse)</a:t>
            </a:r>
          </a:p>
        </p:txBody>
      </p:sp>
      <p:sp>
        <p:nvSpPr>
          <p:cNvPr id="10" name="ZoneTexte 9">
            <a:extLst>
              <a:ext uri="{FF2B5EF4-FFF2-40B4-BE49-F238E27FC236}">
                <a16:creationId xmlns:a16="http://schemas.microsoft.com/office/drawing/2014/main" id="{27A7C6B9-CE6D-4F73-B494-9CBF085C917C}"/>
              </a:ext>
            </a:extLst>
          </p:cNvPr>
          <p:cNvSpPr txBox="1"/>
          <p:nvPr/>
        </p:nvSpPr>
        <p:spPr>
          <a:xfrm>
            <a:off x="262071" y="862130"/>
            <a:ext cx="11122209" cy="1815882"/>
          </a:xfrm>
          <a:prstGeom prst="rect">
            <a:avLst/>
          </a:prstGeom>
          <a:noFill/>
        </p:spPr>
        <p:txBody>
          <a:bodyPr wrap="square" rtlCol="0">
            <a:spAutoFit/>
          </a:bodyPr>
          <a:lstStyle/>
          <a:p>
            <a:r>
              <a:rPr lang="fr-FR" sz="1600" b="1" dirty="0"/>
              <a:t>Principe de fonctionnement </a:t>
            </a:r>
            <a:r>
              <a:rPr lang="fr-FR" sz="1600" dirty="0"/>
              <a:t>: Un champ électrique HT (1000-10.000V) ionise le gaz résiduel.</a:t>
            </a:r>
          </a:p>
          <a:p>
            <a:r>
              <a:rPr lang="fr-FR" sz="1600" dirty="0"/>
              <a:t>Un champ magnétique (aimant permanent, quelques centaines de </a:t>
            </a:r>
            <a:r>
              <a:rPr lang="fr-FR" sz="1600" dirty="0" err="1"/>
              <a:t>mT</a:t>
            </a:r>
            <a:r>
              <a:rPr lang="fr-FR" sz="1600" dirty="0"/>
              <a:t>) allonge les trajectoires (rendues ainsi hélicoïdales) des électrons pour augmenter la probabilité de collisions avec des molécules. Les électrons (rapides) ionisent les molécules neutres, et entretiennent l'ionisation. Les ions (lents) sont collectés à la cathode.</a:t>
            </a:r>
          </a:p>
          <a:p>
            <a:r>
              <a:rPr lang="fr-FR" sz="1600" dirty="0"/>
              <a:t>On mesure le courant HT, correspondant au courant ionique et donc à la pression.</a:t>
            </a:r>
            <a:br>
              <a:rPr lang="fr-FR" sz="1600" dirty="0"/>
            </a:br>
            <a:r>
              <a:rPr lang="fr-FR" sz="1600" dirty="0"/>
              <a:t>On les différencie selon leur géométrie (Jauge </a:t>
            </a:r>
            <a:r>
              <a:rPr lang="fr-FR" sz="1600" dirty="0" err="1"/>
              <a:t>Penning</a:t>
            </a:r>
            <a:r>
              <a:rPr lang="fr-FR" sz="1600" dirty="0"/>
              <a:t> : collecteur circulaire, champs perpendiculaire, jauge Magnétron</a:t>
            </a:r>
          </a:p>
          <a:p>
            <a:r>
              <a:rPr lang="fr-FR" sz="1600" dirty="0"/>
              <a:t>Inverse: collecteur "aiguille", champs toroïdale).</a:t>
            </a:r>
          </a:p>
        </p:txBody>
      </p:sp>
      <p:sp>
        <p:nvSpPr>
          <p:cNvPr id="12" name="Rectangle : coins arrondis 4">
            <a:extLst>
              <a:ext uri="{FF2B5EF4-FFF2-40B4-BE49-F238E27FC236}">
                <a16:creationId xmlns:a16="http://schemas.microsoft.com/office/drawing/2014/main" id="{FF302E0A-F949-42E4-9BB6-7A10F31A33E2}"/>
              </a:ext>
            </a:extLst>
          </p:cNvPr>
          <p:cNvSpPr/>
          <p:nvPr/>
        </p:nvSpPr>
        <p:spPr>
          <a:xfrm>
            <a:off x="6334125" y="2678011"/>
            <a:ext cx="5306795" cy="155337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Plage de fonctionnement</a:t>
            </a:r>
          </a:p>
          <a:p>
            <a:pPr algn="ctr"/>
            <a:endParaRPr lang="fr-FR" b="1" dirty="0">
              <a:solidFill>
                <a:schemeClr val="tx1"/>
              </a:solidFill>
            </a:endParaRPr>
          </a:p>
          <a:p>
            <a:pPr algn="ctr"/>
            <a:r>
              <a:rPr lang="fr-FR" dirty="0">
                <a:solidFill>
                  <a:schemeClr val="tx1"/>
                </a:solidFill>
              </a:rPr>
              <a:t>10</a:t>
            </a:r>
            <a:r>
              <a:rPr lang="fr-FR" baseline="30000" dirty="0">
                <a:solidFill>
                  <a:schemeClr val="tx1"/>
                </a:solidFill>
              </a:rPr>
              <a:t>-2</a:t>
            </a:r>
            <a:r>
              <a:rPr lang="fr-FR" dirty="0">
                <a:solidFill>
                  <a:schemeClr val="tx1"/>
                </a:solidFill>
              </a:rPr>
              <a:t> mbar &gt; P &gt; 10</a:t>
            </a:r>
            <a:r>
              <a:rPr lang="fr-FR" baseline="30000" dirty="0">
                <a:solidFill>
                  <a:schemeClr val="tx1"/>
                </a:solidFill>
              </a:rPr>
              <a:t>-7</a:t>
            </a:r>
            <a:r>
              <a:rPr lang="fr-FR" dirty="0">
                <a:solidFill>
                  <a:schemeClr val="tx1"/>
                </a:solidFill>
              </a:rPr>
              <a:t> mbar (</a:t>
            </a:r>
            <a:r>
              <a:rPr lang="fr-FR" dirty="0" err="1">
                <a:solidFill>
                  <a:schemeClr val="tx1"/>
                </a:solidFill>
              </a:rPr>
              <a:t>Penning</a:t>
            </a:r>
            <a:r>
              <a:rPr lang="fr-FR" dirty="0">
                <a:solidFill>
                  <a:schemeClr val="tx1"/>
                </a:solidFill>
              </a:rPr>
              <a:t>)</a:t>
            </a:r>
          </a:p>
          <a:p>
            <a:pPr algn="ctr"/>
            <a:r>
              <a:rPr lang="fr-FR" dirty="0">
                <a:solidFill>
                  <a:schemeClr val="tx1"/>
                </a:solidFill>
              </a:rPr>
              <a:t>10</a:t>
            </a:r>
            <a:r>
              <a:rPr lang="fr-FR" baseline="30000" dirty="0">
                <a:solidFill>
                  <a:schemeClr val="tx1"/>
                </a:solidFill>
              </a:rPr>
              <a:t>-2</a:t>
            </a:r>
            <a:r>
              <a:rPr lang="fr-FR" dirty="0">
                <a:solidFill>
                  <a:schemeClr val="tx1"/>
                </a:solidFill>
              </a:rPr>
              <a:t> mbar &gt; P &gt; 10</a:t>
            </a:r>
            <a:r>
              <a:rPr lang="fr-FR" baseline="30000" dirty="0">
                <a:solidFill>
                  <a:schemeClr val="tx1"/>
                </a:solidFill>
              </a:rPr>
              <a:t>-10</a:t>
            </a:r>
            <a:r>
              <a:rPr lang="fr-FR" dirty="0">
                <a:solidFill>
                  <a:schemeClr val="tx1"/>
                </a:solidFill>
              </a:rPr>
              <a:t> mbar (magnétron inverse)</a:t>
            </a:r>
          </a:p>
          <a:p>
            <a:pPr algn="ctr"/>
            <a:endParaRPr lang="fr-FR" dirty="0">
              <a:solidFill>
                <a:schemeClr val="tx1"/>
              </a:solidFill>
            </a:endParaRPr>
          </a:p>
        </p:txBody>
      </p:sp>
      <p:sp>
        <p:nvSpPr>
          <p:cNvPr id="13" name="Rectangle : coins arrondis 12">
            <a:extLst>
              <a:ext uri="{FF2B5EF4-FFF2-40B4-BE49-F238E27FC236}">
                <a16:creationId xmlns:a16="http://schemas.microsoft.com/office/drawing/2014/main" id="{AB4E70CB-4F51-4506-95EA-7258C4544ADA}"/>
              </a:ext>
            </a:extLst>
          </p:cNvPr>
          <p:cNvSpPr/>
          <p:nvPr/>
        </p:nvSpPr>
        <p:spPr>
          <a:xfrm>
            <a:off x="6400800" y="4816597"/>
            <a:ext cx="5147305" cy="15819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Attention</a:t>
            </a:r>
          </a:p>
          <a:p>
            <a:pPr algn="ctr"/>
            <a:endParaRPr lang="fr-FR" b="1" dirty="0">
              <a:solidFill>
                <a:schemeClr val="tx1"/>
              </a:solidFill>
            </a:endParaRPr>
          </a:p>
          <a:p>
            <a:pPr algn="ctr"/>
            <a:r>
              <a:rPr lang="fr-FR" dirty="0">
                <a:solidFill>
                  <a:schemeClr val="tx1"/>
                </a:solidFill>
              </a:rPr>
              <a:t>Sensible à la nature des gaz</a:t>
            </a:r>
          </a:p>
          <a:p>
            <a:pPr algn="ctr"/>
            <a:r>
              <a:rPr lang="fr-FR" dirty="0">
                <a:solidFill>
                  <a:schemeClr val="tx1"/>
                </a:solidFill>
              </a:rPr>
              <a:t>Si pas de signal : jauge "encrassée" ou vide trop bon (pas d’amorçage)</a:t>
            </a:r>
            <a:endParaRPr lang="fr-FR" b="1" dirty="0">
              <a:solidFill>
                <a:schemeClr val="tx1"/>
              </a:solidFill>
            </a:endParaRPr>
          </a:p>
        </p:txBody>
      </p:sp>
      <p:pic>
        <p:nvPicPr>
          <p:cNvPr id="3" name="Image 2">
            <a:extLst>
              <a:ext uri="{FF2B5EF4-FFF2-40B4-BE49-F238E27FC236}">
                <a16:creationId xmlns:a16="http://schemas.microsoft.com/office/drawing/2014/main" id="{96C8A129-CD59-40CF-9575-7EE17415A45A}"/>
              </a:ext>
            </a:extLst>
          </p:cNvPr>
          <p:cNvPicPr>
            <a:picLocks noChangeAspect="1"/>
          </p:cNvPicPr>
          <p:nvPr/>
        </p:nvPicPr>
        <p:blipFill>
          <a:blip r:embed="rId2"/>
          <a:stretch>
            <a:fillRect/>
          </a:stretch>
        </p:blipFill>
        <p:spPr>
          <a:xfrm>
            <a:off x="340277" y="3056154"/>
            <a:ext cx="5326915" cy="2886075"/>
          </a:xfrm>
          <a:prstGeom prst="rect">
            <a:avLst/>
          </a:prstGeom>
        </p:spPr>
      </p:pic>
    </p:spTree>
    <p:extLst>
      <p:ext uri="{BB962C8B-B14F-4D97-AF65-F5344CB8AC3E}">
        <p14:creationId xmlns:p14="http://schemas.microsoft.com/office/powerpoint/2010/main" val="919542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6A595DB1-6C35-438C-885B-4F54D0AFD7E9}"/>
              </a:ext>
            </a:extLst>
          </p:cNvPr>
          <p:cNvSpPr/>
          <p:nvPr/>
        </p:nvSpPr>
        <p:spPr>
          <a:xfrm>
            <a:off x="354794" y="133953"/>
            <a:ext cx="4249768"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jauges : Jauge Bayard-</a:t>
            </a:r>
            <a:r>
              <a:rPr lang="fr-FR" b="1" dirty="0" err="1">
                <a:solidFill>
                  <a:schemeClr val="tx1"/>
                </a:solidFill>
              </a:rPr>
              <a:t>Alpert</a:t>
            </a:r>
            <a:endParaRPr lang="fr-FR" b="1" dirty="0">
              <a:solidFill>
                <a:schemeClr val="tx1"/>
              </a:solidFill>
            </a:endParaRPr>
          </a:p>
          <a:p>
            <a:pPr algn="ctr"/>
            <a:r>
              <a:rPr lang="fr-FR" b="1" dirty="0">
                <a:solidFill>
                  <a:schemeClr val="tx1"/>
                </a:solidFill>
              </a:rPr>
              <a:t>(à ionisation / à cathode chaude)</a:t>
            </a:r>
          </a:p>
        </p:txBody>
      </p:sp>
      <p:sp>
        <p:nvSpPr>
          <p:cNvPr id="10" name="ZoneTexte 9">
            <a:extLst>
              <a:ext uri="{FF2B5EF4-FFF2-40B4-BE49-F238E27FC236}">
                <a16:creationId xmlns:a16="http://schemas.microsoft.com/office/drawing/2014/main" id="{27A7C6B9-CE6D-4F73-B494-9CBF085C917C}"/>
              </a:ext>
            </a:extLst>
          </p:cNvPr>
          <p:cNvSpPr txBox="1"/>
          <p:nvPr/>
        </p:nvSpPr>
        <p:spPr>
          <a:xfrm>
            <a:off x="262071" y="862130"/>
            <a:ext cx="11122209" cy="1077218"/>
          </a:xfrm>
          <a:prstGeom prst="rect">
            <a:avLst/>
          </a:prstGeom>
          <a:noFill/>
        </p:spPr>
        <p:txBody>
          <a:bodyPr wrap="square" rtlCol="0">
            <a:spAutoFit/>
          </a:bodyPr>
          <a:lstStyle/>
          <a:p>
            <a:r>
              <a:rPr lang="fr-FR" sz="1600" b="1" dirty="0"/>
              <a:t>Principe de fonctionnement </a:t>
            </a:r>
            <a:r>
              <a:rPr lang="fr-FR" sz="1600" dirty="0"/>
              <a:t>:Un filament (W, </a:t>
            </a:r>
            <a:r>
              <a:rPr lang="fr-FR" sz="1600" dirty="0" err="1"/>
              <a:t>WTh</a:t>
            </a:r>
            <a:r>
              <a:rPr lang="fr-FR" sz="1600" dirty="0"/>
              <a:t>, </a:t>
            </a:r>
            <a:r>
              <a:rPr lang="fr-FR" sz="1600" dirty="0" err="1"/>
              <a:t>IrTh</a:t>
            </a:r>
            <a:r>
              <a:rPr lang="fr-FR" sz="1600" dirty="0"/>
              <a:t>,) chauffé par effet Joules émet des électrons, qui sont accélérés par une grille cylindrique polarisée (+150 V par rapport au filament). Le circuit filament-grille est régulé à courant d'électrons constant (0.1 à 10mA selon la pression). Dans le volume délimité par la grille, ces électrons ionisent les molécules du gaz résiduel. Les ions sont collectés par un fil central (collecteur). Le courant ionique, reflet de la pression, est mesuré par un électromètre. </a:t>
            </a:r>
          </a:p>
        </p:txBody>
      </p:sp>
      <p:pic>
        <p:nvPicPr>
          <p:cNvPr id="7" name="Image 6">
            <a:extLst>
              <a:ext uri="{FF2B5EF4-FFF2-40B4-BE49-F238E27FC236}">
                <a16:creationId xmlns:a16="http://schemas.microsoft.com/office/drawing/2014/main" id="{DD043D25-A6B6-41BB-B66A-63128DFFCC99}"/>
              </a:ext>
            </a:extLst>
          </p:cNvPr>
          <p:cNvPicPr>
            <a:picLocks noChangeAspect="1"/>
          </p:cNvPicPr>
          <p:nvPr/>
        </p:nvPicPr>
        <p:blipFill>
          <a:blip r:embed="rId2"/>
          <a:stretch>
            <a:fillRect/>
          </a:stretch>
        </p:blipFill>
        <p:spPr>
          <a:xfrm>
            <a:off x="262071" y="2001912"/>
            <a:ext cx="4157529" cy="4647473"/>
          </a:xfrm>
          <a:prstGeom prst="rect">
            <a:avLst/>
          </a:prstGeom>
        </p:spPr>
      </p:pic>
      <p:sp>
        <p:nvSpPr>
          <p:cNvPr id="6" name="Rectangle 5">
            <a:extLst>
              <a:ext uri="{FF2B5EF4-FFF2-40B4-BE49-F238E27FC236}">
                <a16:creationId xmlns:a16="http://schemas.microsoft.com/office/drawing/2014/main" id="{D54BD4D2-BC97-4921-B66F-ADC2D4FF5B00}"/>
              </a:ext>
            </a:extLst>
          </p:cNvPr>
          <p:cNvSpPr/>
          <p:nvPr/>
        </p:nvSpPr>
        <p:spPr>
          <a:xfrm>
            <a:off x="152400" y="3590479"/>
            <a:ext cx="1066800" cy="33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connecteur</a:t>
            </a:r>
          </a:p>
        </p:txBody>
      </p:sp>
      <p:sp>
        <p:nvSpPr>
          <p:cNvPr id="11" name="Rectangle 10">
            <a:extLst>
              <a:ext uri="{FF2B5EF4-FFF2-40B4-BE49-F238E27FC236}">
                <a16:creationId xmlns:a16="http://schemas.microsoft.com/office/drawing/2014/main" id="{BF9B71EC-4D71-4626-9A03-C837BFDAFE26}"/>
              </a:ext>
            </a:extLst>
          </p:cNvPr>
          <p:cNvSpPr/>
          <p:nvPr/>
        </p:nvSpPr>
        <p:spPr>
          <a:xfrm>
            <a:off x="152400" y="5086591"/>
            <a:ext cx="624845" cy="33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Grille</a:t>
            </a:r>
          </a:p>
        </p:txBody>
      </p:sp>
      <p:sp>
        <p:nvSpPr>
          <p:cNvPr id="14" name="Rectangle 13">
            <a:extLst>
              <a:ext uri="{FF2B5EF4-FFF2-40B4-BE49-F238E27FC236}">
                <a16:creationId xmlns:a16="http://schemas.microsoft.com/office/drawing/2014/main" id="{95781407-FDAE-4DFC-9C44-C4917E6C69C6}"/>
              </a:ext>
            </a:extLst>
          </p:cNvPr>
          <p:cNvSpPr/>
          <p:nvPr/>
        </p:nvSpPr>
        <p:spPr>
          <a:xfrm>
            <a:off x="290646" y="5607553"/>
            <a:ext cx="954882" cy="33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Filament cathode</a:t>
            </a:r>
          </a:p>
        </p:txBody>
      </p:sp>
      <p:sp>
        <p:nvSpPr>
          <p:cNvPr id="15" name="Rectangle 14">
            <a:extLst>
              <a:ext uri="{FF2B5EF4-FFF2-40B4-BE49-F238E27FC236}">
                <a16:creationId xmlns:a16="http://schemas.microsoft.com/office/drawing/2014/main" id="{4AD30781-0B74-4A2F-98A5-FECB8BDD4C1E}"/>
              </a:ext>
            </a:extLst>
          </p:cNvPr>
          <p:cNvSpPr/>
          <p:nvPr/>
        </p:nvSpPr>
        <p:spPr>
          <a:xfrm>
            <a:off x="66675" y="6067741"/>
            <a:ext cx="1066800" cy="33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Modulateur</a:t>
            </a:r>
          </a:p>
        </p:txBody>
      </p:sp>
      <p:sp>
        <p:nvSpPr>
          <p:cNvPr id="16" name="Rectangle 15">
            <a:extLst>
              <a:ext uri="{FF2B5EF4-FFF2-40B4-BE49-F238E27FC236}">
                <a16:creationId xmlns:a16="http://schemas.microsoft.com/office/drawing/2014/main" id="{CD3CAA93-65B7-4E2D-8796-1E81C2409AD2}"/>
              </a:ext>
            </a:extLst>
          </p:cNvPr>
          <p:cNvSpPr/>
          <p:nvPr/>
        </p:nvSpPr>
        <p:spPr>
          <a:xfrm>
            <a:off x="3461684" y="3477647"/>
            <a:ext cx="1066800" cy="33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Bride CF60</a:t>
            </a:r>
          </a:p>
        </p:txBody>
      </p:sp>
      <p:sp>
        <p:nvSpPr>
          <p:cNvPr id="17" name="Rectangle 16">
            <a:extLst>
              <a:ext uri="{FF2B5EF4-FFF2-40B4-BE49-F238E27FC236}">
                <a16:creationId xmlns:a16="http://schemas.microsoft.com/office/drawing/2014/main" id="{6959362C-7421-468C-B644-41078F0DB4DF}"/>
              </a:ext>
            </a:extLst>
          </p:cNvPr>
          <p:cNvSpPr/>
          <p:nvPr/>
        </p:nvSpPr>
        <p:spPr>
          <a:xfrm>
            <a:off x="3352800" y="5214016"/>
            <a:ext cx="1495425" cy="33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Protection isolante en verre</a:t>
            </a:r>
          </a:p>
        </p:txBody>
      </p:sp>
      <p:sp>
        <p:nvSpPr>
          <p:cNvPr id="18" name="Rectangle 17">
            <a:extLst>
              <a:ext uri="{FF2B5EF4-FFF2-40B4-BE49-F238E27FC236}">
                <a16:creationId xmlns:a16="http://schemas.microsoft.com/office/drawing/2014/main" id="{00108998-9840-4BEA-A6DD-871E1F149106}"/>
              </a:ext>
            </a:extLst>
          </p:cNvPr>
          <p:cNvSpPr/>
          <p:nvPr/>
        </p:nvSpPr>
        <p:spPr>
          <a:xfrm>
            <a:off x="3404534" y="5642999"/>
            <a:ext cx="1443691" cy="33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Filament cathode</a:t>
            </a:r>
          </a:p>
        </p:txBody>
      </p:sp>
      <p:sp>
        <p:nvSpPr>
          <p:cNvPr id="19" name="Rectangle 18">
            <a:extLst>
              <a:ext uri="{FF2B5EF4-FFF2-40B4-BE49-F238E27FC236}">
                <a16:creationId xmlns:a16="http://schemas.microsoft.com/office/drawing/2014/main" id="{8496A439-1124-45A6-863B-B90F9015C036}"/>
              </a:ext>
            </a:extLst>
          </p:cNvPr>
          <p:cNvSpPr/>
          <p:nvPr/>
        </p:nvSpPr>
        <p:spPr>
          <a:xfrm>
            <a:off x="3628371" y="6114564"/>
            <a:ext cx="966666" cy="33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Collecteur</a:t>
            </a:r>
          </a:p>
        </p:txBody>
      </p:sp>
      <p:pic>
        <p:nvPicPr>
          <p:cNvPr id="20" name="Image 19">
            <a:extLst>
              <a:ext uri="{FF2B5EF4-FFF2-40B4-BE49-F238E27FC236}">
                <a16:creationId xmlns:a16="http://schemas.microsoft.com/office/drawing/2014/main" id="{F684E9CA-2407-4528-BBF7-C9B944570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930436" y="1280455"/>
            <a:ext cx="3860779" cy="6138208"/>
          </a:xfrm>
          <a:prstGeom prst="rect">
            <a:avLst/>
          </a:prstGeom>
        </p:spPr>
      </p:pic>
    </p:spTree>
    <p:extLst>
      <p:ext uri="{BB962C8B-B14F-4D97-AF65-F5344CB8AC3E}">
        <p14:creationId xmlns:p14="http://schemas.microsoft.com/office/powerpoint/2010/main" val="2644472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6A595DB1-6C35-438C-885B-4F54D0AFD7E9}"/>
              </a:ext>
            </a:extLst>
          </p:cNvPr>
          <p:cNvSpPr/>
          <p:nvPr/>
        </p:nvSpPr>
        <p:spPr>
          <a:xfrm>
            <a:off x="354794" y="133953"/>
            <a:ext cx="4249768"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jauges : Jauge Bayard-</a:t>
            </a:r>
            <a:r>
              <a:rPr lang="fr-FR" b="1" dirty="0" err="1">
                <a:solidFill>
                  <a:schemeClr val="tx1"/>
                </a:solidFill>
              </a:rPr>
              <a:t>Alpert</a:t>
            </a:r>
            <a:endParaRPr lang="fr-FR" b="1" dirty="0">
              <a:solidFill>
                <a:schemeClr val="tx1"/>
              </a:solidFill>
            </a:endParaRPr>
          </a:p>
          <a:p>
            <a:pPr algn="ctr"/>
            <a:r>
              <a:rPr lang="fr-FR" b="1" dirty="0">
                <a:solidFill>
                  <a:schemeClr val="tx1"/>
                </a:solidFill>
              </a:rPr>
              <a:t>(à ionisation / à cathode chaude)</a:t>
            </a:r>
          </a:p>
        </p:txBody>
      </p:sp>
      <p:sp>
        <p:nvSpPr>
          <p:cNvPr id="12" name="Rectangle : coins arrondis 4">
            <a:extLst>
              <a:ext uri="{FF2B5EF4-FFF2-40B4-BE49-F238E27FC236}">
                <a16:creationId xmlns:a16="http://schemas.microsoft.com/office/drawing/2014/main" id="{FF302E0A-F949-42E4-9BB6-7A10F31A33E2}"/>
              </a:ext>
            </a:extLst>
          </p:cNvPr>
          <p:cNvSpPr/>
          <p:nvPr/>
        </p:nvSpPr>
        <p:spPr>
          <a:xfrm>
            <a:off x="5720549" y="1191696"/>
            <a:ext cx="6033954" cy="155337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Plage de fonctionnement</a:t>
            </a:r>
          </a:p>
          <a:p>
            <a:pPr algn="ctr"/>
            <a:endParaRPr lang="fr-FR" b="1" dirty="0">
              <a:solidFill>
                <a:schemeClr val="tx1"/>
              </a:solidFill>
            </a:endParaRPr>
          </a:p>
          <a:p>
            <a:pPr algn="ctr"/>
            <a:r>
              <a:rPr lang="fr-FR" dirty="0">
                <a:solidFill>
                  <a:schemeClr val="tx1"/>
                </a:solidFill>
              </a:rPr>
              <a:t>10</a:t>
            </a:r>
            <a:r>
              <a:rPr lang="fr-FR" baseline="30000" dirty="0">
                <a:solidFill>
                  <a:schemeClr val="tx1"/>
                </a:solidFill>
              </a:rPr>
              <a:t>-4</a:t>
            </a:r>
            <a:r>
              <a:rPr lang="fr-FR" dirty="0">
                <a:solidFill>
                  <a:schemeClr val="tx1"/>
                </a:solidFill>
              </a:rPr>
              <a:t> mbar &gt; P &gt; 10</a:t>
            </a:r>
            <a:r>
              <a:rPr lang="fr-FR" baseline="30000" dirty="0">
                <a:solidFill>
                  <a:schemeClr val="tx1"/>
                </a:solidFill>
              </a:rPr>
              <a:t>-10</a:t>
            </a:r>
            <a:r>
              <a:rPr lang="fr-FR" dirty="0">
                <a:solidFill>
                  <a:schemeClr val="tx1"/>
                </a:solidFill>
              </a:rPr>
              <a:t> mbar </a:t>
            </a:r>
          </a:p>
          <a:p>
            <a:pPr algn="ctr"/>
            <a:r>
              <a:rPr lang="fr-FR" dirty="0">
                <a:solidFill>
                  <a:schemeClr val="tx1"/>
                </a:solidFill>
              </a:rPr>
              <a:t>Extension à 10</a:t>
            </a:r>
            <a:r>
              <a:rPr lang="fr-FR" baseline="30000" dirty="0">
                <a:solidFill>
                  <a:schemeClr val="tx1"/>
                </a:solidFill>
              </a:rPr>
              <a:t>-12</a:t>
            </a:r>
            <a:r>
              <a:rPr lang="fr-FR" dirty="0">
                <a:solidFill>
                  <a:schemeClr val="tx1"/>
                </a:solidFill>
              </a:rPr>
              <a:t> mbar avec autre géométrie et modulateur</a:t>
            </a:r>
          </a:p>
          <a:p>
            <a:pPr algn="ctr"/>
            <a:endParaRPr lang="fr-FR" dirty="0">
              <a:solidFill>
                <a:schemeClr val="tx1"/>
              </a:solidFill>
            </a:endParaRPr>
          </a:p>
        </p:txBody>
      </p:sp>
      <p:sp>
        <p:nvSpPr>
          <p:cNvPr id="13" name="Rectangle : coins arrondis 12">
            <a:extLst>
              <a:ext uri="{FF2B5EF4-FFF2-40B4-BE49-F238E27FC236}">
                <a16:creationId xmlns:a16="http://schemas.microsoft.com/office/drawing/2014/main" id="{AB4E70CB-4F51-4506-95EA-7258C4544ADA}"/>
              </a:ext>
            </a:extLst>
          </p:cNvPr>
          <p:cNvSpPr/>
          <p:nvPr/>
        </p:nvSpPr>
        <p:spPr>
          <a:xfrm>
            <a:off x="5524499" y="3264021"/>
            <a:ext cx="6557829" cy="17747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Attention</a:t>
            </a:r>
          </a:p>
          <a:p>
            <a:pPr algn="ctr"/>
            <a:endParaRPr lang="fr-FR" b="1" dirty="0">
              <a:solidFill>
                <a:schemeClr val="tx1"/>
              </a:solidFill>
            </a:endParaRPr>
          </a:p>
          <a:p>
            <a:pPr algn="ctr"/>
            <a:r>
              <a:rPr lang="fr-FR" dirty="0">
                <a:solidFill>
                  <a:schemeClr val="tx1"/>
                </a:solidFill>
              </a:rPr>
              <a:t>Sensible à la nature des gaz</a:t>
            </a:r>
          </a:p>
          <a:p>
            <a:pPr algn="ctr"/>
            <a:r>
              <a:rPr lang="fr-FR" dirty="0">
                <a:solidFill>
                  <a:schemeClr val="tx1"/>
                </a:solidFill>
              </a:rPr>
              <a:t>Démarrage P &lt; 10</a:t>
            </a:r>
            <a:r>
              <a:rPr lang="fr-FR" baseline="30000" dirty="0">
                <a:solidFill>
                  <a:schemeClr val="tx1"/>
                </a:solidFill>
              </a:rPr>
              <a:t>-4</a:t>
            </a:r>
            <a:r>
              <a:rPr lang="fr-FR" dirty="0">
                <a:solidFill>
                  <a:schemeClr val="tx1"/>
                </a:solidFill>
              </a:rPr>
              <a:t> mbar</a:t>
            </a:r>
          </a:p>
          <a:p>
            <a:pPr algn="ctr"/>
            <a:r>
              <a:rPr lang="fr-FR" dirty="0">
                <a:solidFill>
                  <a:schemeClr val="tx1"/>
                </a:solidFill>
              </a:rPr>
              <a:t>Signaux parasites à très basse pression et à l’allumage (dégazage)</a:t>
            </a:r>
          </a:p>
        </p:txBody>
      </p:sp>
      <p:pic>
        <p:nvPicPr>
          <p:cNvPr id="4" name="Image 3">
            <a:extLst>
              <a:ext uri="{FF2B5EF4-FFF2-40B4-BE49-F238E27FC236}">
                <a16:creationId xmlns:a16="http://schemas.microsoft.com/office/drawing/2014/main" id="{FB7F8D00-CD7C-4D97-8891-68C23C1252A1}"/>
              </a:ext>
            </a:extLst>
          </p:cNvPr>
          <p:cNvPicPr>
            <a:picLocks noChangeAspect="1"/>
          </p:cNvPicPr>
          <p:nvPr/>
        </p:nvPicPr>
        <p:blipFill>
          <a:blip r:embed="rId2"/>
          <a:stretch>
            <a:fillRect/>
          </a:stretch>
        </p:blipFill>
        <p:spPr>
          <a:xfrm>
            <a:off x="437497" y="2132830"/>
            <a:ext cx="4797159" cy="3753620"/>
          </a:xfrm>
          <a:prstGeom prst="rect">
            <a:avLst/>
          </a:prstGeom>
        </p:spPr>
      </p:pic>
      <p:sp>
        <p:nvSpPr>
          <p:cNvPr id="8" name="Flèche : bas 7">
            <a:extLst>
              <a:ext uri="{FF2B5EF4-FFF2-40B4-BE49-F238E27FC236}">
                <a16:creationId xmlns:a16="http://schemas.microsoft.com/office/drawing/2014/main" id="{E4B4E05C-3455-4435-930F-1CF66BD7A492}"/>
              </a:ext>
            </a:extLst>
          </p:cNvPr>
          <p:cNvSpPr/>
          <p:nvPr/>
        </p:nvSpPr>
        <p:spPr>
          <a:xfrm rot="10800000">
            <a:off x="3183396" y="1581451"/>
            <a:ext cx="257175" cy="608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09FAEB7-42CF-44DC-BE36-A1E4A43D9C4D}"/>
              </a:ext>
            </a:extLst>
          </p:cNvPr>
          <p:cNvSpPr txBox="1"/>
          <p:nvPr/>
        </p:nvSpPr>
        <p:spPr>
          <a:xfrm>
            <a:off x="2538951" y="1182473"/>
            <a:ext cx="1546064" cy="369332"/>
          </a:xfrm>
          <a:prstGeom prst="rect">
            <a:avLst/>
          </a:prstGeom>
          <a:noFill/>
        </p:spPr>
        <p:txBody>
          <a:bodyPr wrap="none" rtlCol="0">
            <a:spAutoFit/>
          </a:bodyPr>
          <a:lstStyle/>
          <a:p>
            <a:r>
              <a:rPr lang="fr-FR" dirty="0"/>
              <a:t>Vers l’enceinte</a:t>
            </a:r>
          </a:p>
        </p:txBody>
      </p:sp>
    </p:spTree>
    <p:extLst>
      <p:ext uri="{BB962C8B-B14F-4D97-AF65-F5344CB8AC3E}">
        <p14:creationId xmlns:p14="http://schemas.microsoft.com/office/powerpoint/2010/main" val="139561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4">
            <a:extLst>
              <a:ext uri="{FF2B5EF4-FFF2-40B4-BE49-F238E27FC236}">
                <a16:creationId xmlns:a16="http://schemas.microsoft.com/office/drawing/2014/main" id="{471463CF-0F23-4DDA-98DA-05C756A1DE75}"/>
              </a:ext>
            </a:extLst>
          </p:cNvPr>
          <p:cNvSpPr/>
          <p:nvPr/>
        </p:nvSpPr>
        <p:spPr>
          <a:xfrm>
            <a:off x="354794" y="133953"/>
            <a:ext cx="4249768"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Quelques liens intéressants</a:t>
            </a:r>
          </a:p>
        </p:txBody>
      </p:sp>
      <p:sp>
        <p:nvSpPr>
          <p:cNvPr id="3" name="ZoneTexte 2">
            <a:extLst>
              <a:ext uri="{FF2B5EF4-FFF2-40B4-BE49-F238E27FC236}">
                <a16:creationId xmlns:a16="http://schemas.microsoft.com/office/drawing/2014/main" id="{72CEAC59-120E-4F57-9534-88142FE41C5C}"/>
              </a:ext>
            </a:extLst>
          </p:cNvPr>
          <p:cNvSpPr txBox="1"/>
          <p:nvPr/>
        </p:nvSpPr>
        <p:spPr>
          <a:xfrm>
            <a:off x="676275" y="1130439"/>
            <a:ext cx="10067821" cy="5078313"/>
          </a:xfrm>
          <a:prstGeom prst="rect">
            <a:avLst/>
          </a:prstGeom>
          <a:noFill/>
        </p:spPr>
        <p:txBody>
          <a:bodyPr wrap="none" rtlCol="0">
            <a:spAutoFit/>
          </a:bodyPr>
          <a:lstStyle/>
          <a:p>
            <a:r>
              <a:rPr lang="fr-FR" dirty="0"/>
              <a:t>Fonctionnement d’une pompe scroll : </a:t>
            </a:r>
            <a:r>
              <a:rPr lang="fr-FR" dirty="0">
                <a:solidFill>
                  <a:srgbClr val="0070C0"/>
                </a:solidFill>
                <a:hlinkClick r:id="rId2"/>
              </a:rPr>
              <a:t>https://www.youtube.com/watch?v=s3xulCRrjos</a:t>
            </a:r>
            <a:endParaRPr lang="fr-FR" dirty="0">
              <a:solidFill>
                <a:srgbClr val="0070C0"/>
              </a:solidFill>
            </a:endParaRPr>
          </a:p>
          <a:p>
            <a:r>
              <a:rPr lang="fr-FR" dirty="0"/>
              <a:t>Changement des joints spirales (Edwards) : </a:t>
            </a:r>
            <a:r>
              <a:rPr lang="fr-FR" dirty="0">
                <a:solidFill>
                  <a:srgbClr val="0070C0"/>
                </a:solidFill>
                <a:hlinkClick r:id="rId3"/>
              </a:rPr>
              <a:t>https://www.youtube.com/watch?v=vKnh9dxOyhE</a:t>
            </a:r>
            <a:endParaRPr lang="fr-FR" dirty="0">
              <a:solidFill>
                <a:srgbClr val="0070C0"/>
              </a:solidFill>
            </a:endParaRPr>
          </a:p>
          <a:p>
            <a:r>
              <a:rPr lang="fr-FR" dirty="0"/>
              <a:t>Agilent SH 110 : </a:t>
            </a:r>
            <a:r>
              <a:rPr lang="fr-FR" dirty="0">
                <a:solidFill>
                  <a:srgbClr val="0070C0"/>
                </a:solidFill>
                <a:hlinkClick r:id="rId4"/>
              </a:rPr>
              <a:t>https://www.youtube.com/watch?v=iIIEYNS3dwo</a:t>
            </a:r>
            <a:endParaRPr lang="fr-FR" dirty="0">
              <a:solidFill>
                <a:srgbClr val="0070C0"/>
              </a:solidFill>
            </a:endParaRPr>
          </a:p>
          <a:p>
            <a:r>
              <a:rPr lang="fr-FR" dirty="0"/>
              <a:t>Agilent SH300 : </a:t>
            </a:r>
            <a:r>
              <a:rPr lang="fr-FR" dirty="0">
                <a:solidFill>
                  <a:srgbClr val="0070C0"/>
                </a:solidFill>
                <a:hlinkClick r:id="rId5"/>
              </a:rPr>
              <a:t>https://www.youtube.com/watch?v=YEHpMLEI3W0</a:t>
            </a:r>
            <a:endParaRPr lang="fr-FR" dirty="0">
              <a:solidFill>
                <a:srgbClr val="0070C0"/>
              </a:solidFill>
            </a:endParaRPr>
          </a:p>
          <a:p>
            <a:endParaRPr lang="fr-FR" dirty="0"/>
          </a:p>
          <a:p>
            <a:r>
              <a:rPr lang="fr-FR" dirty="0"/>
              <a:t>Changement membrane et clapet: </a:t>
            </a:r>
            <a:r>
              <a:rPr lang="fr-FR" dirty="0">
                <a:solidFill>
                  <a:srgbClr val="0070C0"/>
                </a:solidFill>
                <a:hlinkClick r:id="rId6"/>
              </a:rPr>
              <a:t>https://www.youtube.com/watch?v=D_jB3jrWH4A</a:t>
            </a:r>
            <a:endParaRPr lang="fr-FR" dirty="0">
              <a:solidFill>
                <a:srgbClr val="0070C0"/>
              </a:solidFill>
            </a:endParaRPr>
          </a:p>
          <a:p>
            <a:endParaRPr lang="fr-FR" dirty="0"/>
          </a:p>
          <a:p>
            <a:r>
              <a:rPr lang="fr-FR" dirty="0"/>
              <a:t>Fonctionnement d’une pompe </a:t>
            </a:r>
            <a:r>
              <a:rPr lang="fr-FR" dirty="0" err="1"/>
              <a:t>roots</a:t>
            </a:r>
            <a:r>
              <a:rPr lang="fr-FR" dirty="0"/>
              <a:t> : </a:t>
            </a:r>
            <a:r>
              <a:rPr lang="fr-FR" dirty="0">
                <a:solidFill>
                  <a:srgbClr val="0070C0"/>
                </a:solidFill>
                <a:hlinkClick r:id="rId7"/>
              </a:rPr>
              <a:t>https://www.youtube.com/watch?v=_-fwWrFLiyY</a:t>
            </a:r>
            <a:endParaRPr lang="fr-FR" dirty="0">
              <a:solidFill>
                <a:srgbClr val="0070C0"/>
              </a:solidFill>
            </a:endParaRPr>
          </a:p>
          <a:p>
            <a:br>
              <a:rPr lang="fr-FR" dirty="0"/>
            </a:br>
            <a:r>
              <a:rPr lang="fr-FR" dirty="0"/>
              <a:t>Fonctionnement d’une pompe turbo. : </a:t>
            </a:r>
            <a:r>
              <a:rPr lang="fr-FR" dirty="0">
                <a:solidFill>
                  <a:srgbClr val="0070C0"/>
                </a:solidFill>
                <a:hlinkClick r:id="rId8"/>
              </a:rPr>
              <a:t>https://www.youtube.com/watch?v=f1SErZyhMe4</a:t>
            </a:r>
            <a:br>
              <a:rPr lang="fr-FR" dirty="0"/>
            </a:br>
            <a:r>
              <a:rPr lang="fr-FR" dirty="0"/>
              <a:t>Changement du réservoir de lubrifiant (turbo Pfeiffer): </a:t>
            </a:r>
            <a:r>
              <a:rPr lang="fr-FR" dirty="0">
                <a:solidFill>
                  <a:srgbClr val="0070C0"/>
                </a:solidFill>
                <a:hlinkClick r:id="rId9"/>
              </a:rPr>
              <a:t>https://www.youtube.com/watch?v=BqBSOgZk3iA</a:t>
            </a:r>
            <a:br>
              <a:rPr lang="fr-FR" dirty="0"/>
            </a:br>
            <a:r>
              <a:rPr lang="fr-FR" dirty="0"/>
              <a:t>Changement d’un roulement (turbo Pfeiffer) : </a:t>
            </a:r>
            <a:r>
              <a:rPr lang="fr-FR" dirty="0">
                <a:solidFill>
                  <a:srgbClr val="0070C0"/>
                </a:solidFill>
                <a:hlinkClick r:id="rId10"/>
              </a:rPr>
              <a:t>https://www.youtube.com/watch?v=AvcWk0yYm3M</a:t>
            </a:r>
            <a:br>
              <a:rPr lang="fr-FR" u="sng" dirty="0"/>
            </a:br>
            <a:r>
              <a:rPr lang="fr-FR" dirty="0"/>
              <a:t>Remise en état d'un pompe turbo : </a:t>
            </a:r>
            <a:r>
              <a:rPr lang="fr-FR" dirty="0">
                <a:solidFill>
                  <a:srgbClr val="0070C0"/>
                </a:solidFill>
                <a:hlinkClick r:id="rId11"/>
              </a:rPr>
              <a:t>https://www.youtube.com/watch?v=5n7XAQEbMBM</a:t>
            </a:r>
            <a:endParaRPr lang="fr-FR" dirty="0">
              <a:solidFill>
                <a:srgbClr val="0070C0"/>
              </a:solidFill>
            </a:endParaRPr>
          </a:p>
          <a:p>
            <a:br>
              <a:rPr lang="fr-FR" dirty="0"/>
            </a:br>
            <a:br>
              <a:rPr lang="fr-FR" dirty="0"/>
            </a:br>
            <a:r>
              <a:rPr lang="fr-FR" dirty="0"/>
              <a:t>Pompe à vis : </a:t>
            </a:r>
            <a:r>
              <a:rPr lang="fr-FR" dirty="0">
                <a:solidFill>
                  <a:srgbClr val="0070C0"/>
                </a:solidFill>
                <a:hlinkClick r:id="rId12"/>
              </a:rPr>
              <a:t>https://www.youtube.com/watch?v=qvc1megcGYg</a:t>
            </a:r>
            <a:endParaRPr lang="fr-FR" dirty="0">
              <a:solidFill>
                <a:srgbClr val="0070C0"/>
              </a:solidFill>
            </a:endParaRPr>
          </a:p>
          <a:p>
            <a:endParaRPr lang="fr-FR" dirty="0"/>
          </a:p>
          <a:p>
            <a:r>
              <a:rPr lang="fr-FR" dirty="0"/>
              <a:t>Site web avec divers vidéo : </a:t>
            </a:r>
            <a:r>
              <a:rPr lang="fr-FR" dirty="0">
                <a:solidFill>
                  <a:srgbClr val="0070C0"/>
                </a:solidFill>
                <a:hlinkClick r:id="rId13"/>
              </a:rPr>
              <a:t>https://www.pfeiffer-vacuum.com/fr/en/service/service-portfolio/</a:t>
            </a:r>
            <a:endParaRPr lang="fr-FR" dirty="0"/>
          </a:p>
        </p:txBody>
      </p:sp>
    </p:spTree>
    <p:extLst>
      <p:ext uri="{BB962C8B-B14F-4D97-AF65-F5344CB8AC3E}">
        <p14:creationId xmlns:p14="http://schemas.microsoft.com/office/powerpoint/2010/main" val="1538601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7F567D3-E4F7-4F67-B177-AAC5C9037449}"/>
              </a:ext>
            </a:extLst>
          </p:cNvPr>
          <p:cNvPicPr>
            <a:picLocks noChangeAspect="1"/>
          </p:cNvPicPr>
          <p:nvPr/>
        </p:nvPicPr>
        <p:blipFill>
          <a:blip r:embed="rId2"/>
          <a:stretch>
            <a:fillRect/>
          </a:stretch>
        </p:blipFill>
        <p:spPr>
          <a:xfrm>
            <a:off x="6096000" y="438451"/>
            <a:ext cx="1865538" cy="743776"/>
          </a:xfrm>
          <a:prstGeom prst="rect">
            <a:avLst/>
          </a:prstGeom>
        </p:spPr>
      </p:pic>
      <p:sp>
        <p:nvSpPr>
          <p:cNvPr id="3" name="Rectangle : coins arrondis 4">
            <a:extLst>
              <a:ext uri="{FF2B5EF4-FFF2-40B4-BE49-F238E27FC236}">
                <a16:creationId xmlns:a16="http://schemas.microsoft.com/office/drawing/2014/main" id="{CDDBFD89-F4C5-4556-97F7-B2CF2F2EA458}"/>
              </a:ext>
            </a:extLst>
          </p:cNvPr>
          <p:cNvSpPr/>
          <p:nvPr/>
        </p:nvSpPr>
        <p:spPr>
          <a:xfrm>
            <a:off x="354794" y="133953"/>
            <a:ext cx="4249768"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 Réseau des Technologies du vide</a:t>
            </a:r>
          </a:p>
        </p:txBody>
      </p:sp>
      <p:sp>
        <p:nvSpPr>
          <p:cNvPr id="4" name="Rectangle : coins arrondis 3">
            <a:extLst>
              <a:ext uri="{FF2B5EF4-FFF2-40B4-BE49-F238E27FC236}">
                <a16:creationId xmlns:a16="http://schemas.microsoft.com/office/drawing/2014/main" id="{4A70387B-DE38-4500-BB60-1AF9939D00A4}"/>
              </a:ext>
            </a:extLst>
          </p:cNvPr>
          <p:cNvSpPr/>
          <p:nvPr/>
        </p:nvSpPr>
        <p:spPr>
          <a:xfrm>
            <a:off x="635211" y="1433858"/>
            <a:ext cx="10921577" cy="4681191"/>
          </a:xfrm>
          <a:prstGeom prst="roundRect">
            <a:avLst>
              <a:gd name="adj" fmla="val 10359"/>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 Dépend de la Mission pour les Initiatives Transverses et Interdisciplinaires (MITI) du CNRS</a:t>
            </a:r>
          </a:p>
          <a:p>
            <a:endParaRPr lang="fr-FR" dirty="0">
              <a:solidFill>
                <a:schemeClr val="tx1"/>
              </a:solidFill>
            </a:endParaRPr>
          </a:p>
          <a:p>
            <a:r>
              <a:rPr lang="fr-FR" dirty="0">
                <a:solidFill>
                  <a:schemeClr val="tx1"/>
                </a:solidFill>
              </a:rPr>
              <a:t>- Buts : </a:t>
            </a:r>
          </a:p>
          <a:p>
            <a:r>
              <a:rPr lang="fr-FR" dirty="0">
                <a:solidFill>
                  <a:schemeClr val="tx1"/>
                </a:solidFill>
              </a:rPr>
              <a:t>	* favoriser les échanges entres utilisateurs des technologies du vide, débutants autant qu’experts</a:t>
            </a:r>
          </a:p>
          <a:p>
            <a:r>
              <a:rPr lang="fr-FR" dirty="0">
                <a:solidFill>
                  <a:schemeClr val="tx1"/>
                </a:solidFill>
              </a:rPr>
              <a:t>	* assurer la diffusion d’information concernant les technologies du vide</a:t>
            </a:r>
          </a:p>
          <a:p>
            <a:r>
              <a:rPr lang="fr-FR" dirty="0">
                <a:solidFill>
                  <a:schemeClr val="tx1"/>
                </a:solidFill>
              </a:rPr>
              <a:t>	* trouver des interlocuteurs</a:t>
            </a:r>
          </a:p>
          <a:p>
            <a:endParaRPr lang="fr-FR" dirty="0">
              <a:solidFill>
                <a:schemeClr val="tx1"/>
              </a:solidFill>
            </a:endParaRPr>
          </a:p>
          <a:p>
            <a:endParaRPr lang="fr-FR" dirty="0">
              <a:solidFill>
                <a:schemeClr val="tx1"/>
              </a:solidFill>
            </a:endParaRPr>
          </a:p>
          <a:p>
            <a:pPr marL="285750" indent="-285750">
              <a:buFontTx/>
              <a:buChar char="-"/>
            </a:pPr>
            <a:r>
              <a:rPr lang="fr-FR" dirty="0">
                <a:solidFill>
                  <a:schemeClr val="tx1"/>
                </a:solidFill>
              </a:rPr>
              <a:t>Actions du </a:t>
            </a:r>
            <a:r>
              <a:rPr lang="fr-FR" dirty="0" err="1">
                <a:solidFill>
                  <a:schemeClr val="tx1"/>
                </a:solidFill>
              </a:rPr>
              <a:t>RTVide</a:t>
            </a:r>
            <a:r>
              <a:rPr lang="fr-FR" dirty="0">
                <a:solidFill>
                  <a:schemeClr val="tx1"/>
                </a:solidFill>
              </a:rPr>
              <a:t> :</a:t>
            </a:r>
          </a:p>
          <a:p>
            <a:r>
              <a:rPr lang="fr-FR" dirty="0">
                <a:solidFill>
                  <a:schemeClr val="tx1"/>
                </a:solidFill>
              </a:rPr>
              <a:t>	* groupes de travail (caractérisation de surface, assemblages moléculaires, calcul d’installations sous vide, maintenance de pompes…)</a:t>
            </a:r>
          </a:p>
          <a:p>
            <a:r>
              <a:rPr lang="fr-FR" dirty="0">
                <a:solidFill>
                  <a:schemeClr val="tx1"/>
                </a:solidFill>
              </a:rPr>
              <a:t>	* Formations (vide utilisateurs, vide concepteurs, RGA)</a:t>
            </a:r>
          </a:p>
          <a:p>
            <a:r>
              <a:rPr lang="fr-FR" dirty="0">
                <a:solidFill>
                  <a:schemeClr val="tx1"/>
                </a:solidFill>
              </a:rPr>
              <a:t>	* Rencontres Nationales</a:t>
            </a:r>
          </a:p>
          <a:p>
            <a:r>
              <a:rPr lang="fr-FR" dirty="0">
                <a:solidFill>
                  <a:schemeClr val="tx1"/>
                </a:solidFill>
              </a:rPr>
              <a:t>	* Incitation au Transfert de Compétences (ITC)</a:t>
            </a:r>
          </a:p>
          <a:p>
            <a:r>
              <a:rPr lang="fr-FR" dirty="0">
                <a:solidFill>
                  <a:schemeClr val="tx1"/>
                </a:solidFill>
              </a:rPr>
              <a:t>	*…</a:t>
            </a:r>
          </a:p>
        </p:txBody>
      </p:sp>
      <p:sp>
        <p:nvSpPr>
          <p:cNvPr id="5" name="ZoneTexte 4">
            <a:extLst>
              <a:ext uri="{FF2B5EF4-FFF2-40B4-BE49-F238E27FC236}">
                <a16:creationId xmlns:a16="http://schemas.microsoft.com/office/drawing/2014/main" id="{A14FB69E-E373-459B-9003-85E2B1FBFC75}"/>
              </a:ext>
            </a:extLst>
          </p:cNvPr>
          <p:cNvSpPr txBox="1"/>
          <p:nvPr/>
        </p:nvSpPr>
        <p:spPr>
          <a:xfrm>
            <a:off x="4533782" y="6200775"/>
            <a:ext cx="2851806" cy="461665"/>
          </a:xfrm>
          <a:prstGeom prst="rect">
            <a:avLst/>
          </a:prstGeom>
          <a:noFill/>
        </p:spPr>
        <p:txBody>
          <a:bodyPr wrap="none" rtlCol="0">
            <a:spAutoFit/>
          </a:bodyPr>
          <a:lstStyle/>
          <a:p>
            <a:r>
              <a:rPr lang="fr-FR" sz="2400" b="1" dirty="0">
                <a:hlinkClick r:id="rId3"/>
              </a:rPr>
              <a:t>http://rtvide.cnrs.fr/</a:t>
            </a:r>
            <a:endParaRPr lang="fr-FR" sz="2400" b="1" dirty="0"/>
          </a:p>
        </p:txBody>
      </p:sp>
      <p:sp>
        <p:nvSpPr>
          <p:cNvPr id="6" name="Flèche : droite 5">
            <a:extLst>
              <a:ext uri="{FF2B5EF4-FFF2-40B4-BE49-F238E27FC236}">
                <a16:creationId xmlns:a16="http://schemas.microsoft.com/office/drawing/2014/main" id="{45524C6C-E2C8-4D7C-8CF6-FDD1F6958D2E}"/>
              </a:ext>
            </a:extLst>
          </p:cNvPr>
          <p:cNvSpPr/>
          <p:nvPr/>
        </p:nvSpPr>
        <p:spPr>
          <a:xfrm>
            <a:off x="1605399" y="3480316"/>
            <a:ext cx="756801"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71DF927-D8BD-449D-AFDE-A435B760D6E8}"/>
              </a:ext>
            </a:extLst>
          </p:cNvPr>
          <p:cNvSpPr txBox="1"/>
          <p:nvPr/>
        </p:nvSpPr>
        <p:spPr>
          <a:xfrm>
            <a:off x="2479678" y="3429000"/>
            <a:ext cx="6845297" cy="369332"/>
          </a:xfrm>
          <a:prstGeom prst="rect">
            <a:avLst/>
          </a:prstGeom>
          <a:noFill/>
        </p:spPr>
        <p:txBody>
          <a:bodyPr wrap="square" rtlCol="0">
            <a:spAutoFit/>
          </a:bodyPr>
          <a:lstStyle/>
          <a:p>
            <a:r>
              <a:rPr lang="fr-FR" i="1" dirty="0"/>
              <a:t>liste de diffusion :  </a:t>
            </a:r>
            <a:r>
              <a:rPr lang="fr-FR" b="1" i="1" u="sng" dirty="0">
                <a:solidFill>
                  <a:srgbClr val="0070C0"/>
                </a:solidFill>
                <a:hlinkClick r:id="rId4"/>
              </a:rPr>
              <a:t>https://rtvide.cnrs.fr/le-reseau/sinscrire/</a:t>
            </a:r>
            <a:endParaRPr lang="fr-FR" i="1" dirty="0"/>
          </a:p>
        </p:txBody>
      </p:sp>
    </p:spTree>
    <p:extLst>
      <p:ext uri="{BB962C8B-B14F-4D97-AF65-F5344CB8AC3E}">
        <p14:creationId xmlns:p14="http://schemas.microsoft.com/office/powerpoint/2010/main" val="265138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F6C3B44-8F40-4A6B-B84D-952B06DE4F2E}"/>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Qu’est-ce que le vide ?</a:t>
            </a:r>
          </a:p>
        </p:txBody>
      </p:sp>
      <p:grpSp>
        <p:nvGrpSpPr>
          <p:cNvPr id="224" name="Groupe 223">
            <a:extLst>
              <a:ext uri="{FF2B5EF4-FFF2-40B4-BE49-F238E27FC236}">
                <a16:creationId xmlns:a16="http://schemas.microsoft.com/office/drawing/2014/main" id="{EE756067-A3E5-4848-A071-36CABA94EDCF}"/>
              </a:ext>
            </a:extLst>
          </p:cNvPr>
          <p:cNvGrpSpPr/>
          <p:nvPr/>
        </p:nvGrpSpPr>
        <p:grpSpPr>
          <a:xfrm>
            <a:off x="6899227" y="1340214"/>
            <a:ext cx="4914900" cy="4714874"/>
            <a:chOff x="6899227" y="1340214"/>
            <a:chExt cx="4914900" cy="4714874"/>
          </a:xfrm>
        </p:grpSpPr>
        <p:sp>
          <p:nvSpPr>
            <p:cNvPr id="111" name="Rectangle 110">
              <a:extLst>
                <a:ext uri="{FF2B5EF4-FFF2-40B4-BE49-F238E27FC236}">
                  <a16:creationId xmlns:a16="http://schemas.microsoft.com/office/drawing/2014/main" id="{91C6E89C-5502-4B2B-985A-E0F2EB82C658}"/>
                </a:ext>
              </a:extLst>
            </p:cNvPr>
            <p:cNvSpPr/>
            <p:nvPr/>
          </p:nvSpPr>
          <p:spPr>
            <a:xfrm>
              <a:off x="6899227" y="1340214"/>
              <a:ext cx="4914900" cy="47148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40864B16-2B74-47B7-8FA9-ABD6F4CA6E62}"/>
                </a:ext>
              </a:extLst>
            </p:cNvPr>
            <p:cNvSpPr/>
            <p:nvPr/>
          </p:nvSpPr>
          <p:spPr>
            <a:xfrm>
              <a:off x="8826353" y="264708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0E1F6CFC-2C1A-4A03-BC23-FC37A54C0338}"/>
                </a:ext>
              </a:extLst>
            </p:cNvPr>
            <p:cNvSpPr/>
            <p:nvPr/>
          </p:nvSpPr>
          <p:spPr>
            <a:xfrm>
              <a:off x="10493288" y="163743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a:extLst>
                <a:ext uri="{FF2B5EF4-FFF2-40B4-BE49-F238E27FC236}">
                  <a16:creationId xmlns:a16="http://schemas.microsoft.com/office/drawing/2014/main" id="{062586D8-0030-41B4-92A2-1F539F1F34FF}"/>
                </a:ext>
              </a:extLst>
            </p:cNvPr>
            <p:cNvSpPr/>
            <p:nvPr/>
          </p:nvSpPr>
          <p:spPr>
            <a:xfrm>
              <a:off x="8883566" y="151556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Ellipse 120">
              <a:extLst>
                <a:ext uri="{FF2B5EF4-FFF2-40B4-BE49-F238E27FC236}">
                  <a16:creationId xmlns:a16="http://schemas.microsoft.com/office/drawing/2014/main" id="{BA1DD1F6-FA50-4487-91ED-B73FFCA316F5}"/>
                </a:ext>
              </a:extLst>
            </p:cNvPr>
            <p:cNvSpPr/>
            <p:nvPr/>
          </p:nvSpPr>
          <p:spPr>
            <a:xfrm>
              <a:off x="9699508" y="150798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Ellipse 122">
              <a:extLst>
                <a:ext uri="{FF2B5EF4-FFF2-40B4-BE49-F238E27FC236}">
                  <a16:creationId xmlns:a16="http://schemas.microsoft.com/office/drawing/2014/main" id="{82214B7A-BD85-4A16-9438-C75C5753EC7F}"/>
                </a:ext>
              </a:extLst>
            </p:cNvPr>
            <p:cNvSpPr/>
            <p:nvPr/>
          </p:nvSpPr>
          <p:spPr>
            <a:xfrm>
              <a:off x="10829856" y="198033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a:extLst>
                <a:ext uri="{FF2B5EF4-FFF2-40B4-BE49-F238E27FC236}">
                  <a16:creationId xmlns:a16="http://schemas.microsoft.com/office/drawing/2014/main" id="{8EDDAC1D-C061-4287-9367-93D37B380565}"/>
                </a:ext>
              </a:extLst>
            </p:cNvPr>
            <p:cNvSpPr/>
            <p:nvPr/>
          </p:nvSpPr>
          <p:spPr>
            <a:xfrm>
              <a:off x="9953556" y="37519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a:extLst>
                <a:ext uri="{FF2B5EF4-FFF2-40B4-BE49-F238E27FC236}">
                  <a16:creationId xmlns:a16="http://schemas.microsoft.com/office/drawing/2014/main" id="{8F1A9B0F-A437-48AD-BCEE-E454A549F934}"/>
                </a:ext>
              </a:extLst>
            </p:cNvPr>
            <p:cNvSpPr/>
            <p:nvPr/>
          </p:nvSpPr>
          <p:spPr>
            <a:xfrm>
              <a:off x="11372781" y="21898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a:extLst>
                <a:ext uri="{FF2B5EF4-FFF2-40B4-BE49-F238E27FC236}">
                  <a16:creationId xmlns:a16="http://schemas.microsoft.com/office/drawing/2014/main" id="{45793B73-3C8A-4C49-8EDC-22BBBE5CA9CE}"/>
                </a:ext>
              </a:extLst>
            </p:cNvPr>
            <p:cNvSpPr/>
            <p:nvPr/>
          </p:nvSpPr>
          <p:spPr>
            <a:xfrm>
              <a:off x="10258356" y="40567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a:extLst>
                <a:ext uri="{FF2B5EF4-FFF2-40B4-BE49-F238E27FC236}">
                  <a16:creationId xmlns:a16="http://schemas.microsoft.com/office/drawing/2014/main" id="{37E6DEB2-DD7E-4170-9828-56CAD363EFA2}"/>
                </a:ext>
              </a:extLst>
            </p:cNvPr>
            <p:cNvSpPr/>
            <p:nvPr/>
          </p:nvSpPr>
          <p:spPr>
            <a:xfrm>
              <a:off x="7153209" y="15802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a:extLst>
                <a:ext uri="{FF2B5EF4-FFF2-40B4-BE49-F238E27FC236}">
                  <a16:creationId xmlns:a16="http://schemas.microsoft.com/office/drawing/2014/main" id="{A0091D84-8BDF-4D27-B044-4027A13767CC}"/>
                </a:ext>
              </a:extLst>
            </p:cNvPr>
            <p:cNvSpPr/>
            <p:nvPr/>
          </p:nvSpPr>
          <p:spPr>
            <a:xfrm>
              <a:off x="7042036" y="203943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a:extLst>
                <a:ext uri="{FF2B5EF4-FFF2-40B4-BE49-F238E27FC236}">
                  <a16:creationId xmlns:a16="http://schemas.microsoft.com/office/drawing/2014/main" id="{4FC3B469-A7E8-4C3C-A5AE-2CD3A1555FDC}"/>
                </a:ext>
              </a:extLst>
            </p:cNvPr>
            <p:cNvSpPr/>
            <p:nvPr/>
          </p:nvSpPr>
          <p:spPr>
            <a:xfrm>
              <a:off x="11125134" y="157271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131">
              <a:extLst>
                <a:ext uri="{FF2B5EF4-FFF2-40B4-BE49-F238E27FC236}">
                  <a16:creationId xmlns:a16="http://schemas.microsoft.com/office/drawing/2014/main" id="{4CAD94D5-47D6-4906-AEEF-B8CD66AE0FC7}"/>
                </a:ext>
              </a:extLst>
            </p:cNvPr>
            <p:cNvSpPr/>
            <p:nvPr/>
          </p:nvSpPr>
          <p:spPr>
            <a:xfrm>
              <a:off x="10005879" y="17917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a:extLst>
                <a:ext uri="{FF2B5EF4-FFF2-40B4-BE49-F238E27FC236}">
                  <a16:creationId xmlns:a16="http://schemas.microsoft.com/office/drawing/2014/main" id="{2EA689BB-1EE9-40E0-B8DC-8356109DB419}"/>
                </a:ext>
              </a:extLst>
            </p:cNvPr>
            <p:cNvSpPr/>
            <p:nvPr/>
          </p:nvSpPr>
          <p:spPr>
            <a:xfrm>
              <a:off x="7734136" y="153461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a:extLst>
                <a:ext uri="{FF2B5EF4-FFF2-40B4-BE49-F238E27FC236}">
                  <a16:creationId xmlns:a16="http://schemas.microsoft.com/office/drawing/2014/main" id="{7DE7B65B-63C7-47DD-929E-6DD0B2F02D22}"/>
                </a:ext>
              </a:extLst>
            </p:cNvPr>
            <p:cNvSpPr/>
            <p:nvPr/>
          </p:nvSpPr>
          <p:spPr>
            <a:xfrm>
              <a:off x="7146814" y="551216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a:extLst>
                <a:ext uri="{FF2B5EF4-FFF2-40B4-BE49-F238E27FC236}">
                  <a16:creationId xmlns:a16="http://schemas.microsoft.com/office/drawing/2014/main" id="{2C07795E-7CD8-437F-BB97-A747F6FA8C1E}"/>
                </a:ext>
              </a:extLst>
            </p:cNvPr>
            <p:cNvSpPr/>
            <p:nvPr/>
          </p:nvSpPr>
          <p:spPr>
            <a:xfrm>
              <a:off x="11391831" y="349676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a:extLst>
                <a:ext uri="{FF2B5EF4-FFF2-40B4-BE49-F238E27FC236}">
                  <a16:creationId xmlns:a16="http://schemas.microsoft.com/office/drawing/2014/main" id="{C3910166-FFD3-44A8-9348-A2C412660D1F}"/>
                </a:ext>
              </a:extLst>
            </p:cNvPr>
            <p:cNvSpPr/>
            <p:nvPr/>
          </p:nvSpPr>
          <p:spPr>
            <a:xfrm>
              <a:off x="10066195" y="24593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a:extLst>
                <a:ext uri="{FF2B5EF4-FFF2-40B4-BE49-F238E27FC236}">
                  <a16:creationId xmlns:a16="http://schemas.microsoft.com/office/drawing/2014/main" id="{97D69181-DE95-48B3-BE8F-00D13C17C786}"/>
                </a:ext>
              </a:extLst>
            </p:cNvPr>
            <p:cNvSpPr/>
            <p:nvPr/>
          </p:nvSpPr>
          <p:spPr>
            <a:xfrm>
              <a:off x="7483385" y="247563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a:extLst>
                <a:ext uri="{FF2B5EF4-FFF2-40B4-BE49-F238E27FC236}">
                  <a16:creationId xmlns:a16="http://schemas.microsoft.com/office/drawing/2014/main" id="{B12510C0-9E3C-419A-AD62-252B2FDF23BA}"/>
                </a:ext>
              </a:extLst>
            </p:cNvPr>
            <p:cNvSpPr/>
            <p:nvPr/>
          </p:nvSpPr>
          <p:spPr>
            <a:xfrm>
              <a:off x="8197628" y="39167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a:extLst>
                <a:ext uri="{FF2B5EF4-FFF2-40B4-BE49-F238E27FC236}">
                  <a16:creationId xmlns:a16="http://schemas.microsoft.com/office/drawing/2014/main" id="{314A1D11-1854-4FA2-B979-52DDB117E6E5}"/>
                </a:ext>
              </a:extLst>
            </p:cNvPr>
            <p:cNvSpPr/>
            <p:nvPr/>
          </p:nvSpPr>
          <p:spPr>
            <a:xfrm>
              <a:off x="7426238" y="332531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a:extLst>
                <a:ext uri="{FF2B5EF4-FFF2-40B4-BE49-F238E27FC236}">
                  <a16:creationId xmlns:a16="http://schemas.microsoft.com/office/drawing/2014/main" id="{768487AC-47CB-4787-8BCE-23C5797B8275}"/>
                </a:ext>
              </a:extLst>
            </p:cNvPr>
            <p:cNvSpPr/>
            <p:nvPr/>
          </p:nvSpPr>
          <p:spPr>
            <a:xfrm>
              <a:off x="8092985" y="308523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a:extLst>
                <a:ext uri="{FF2B5EF4-FFF2-40B4-BE49-F238E27FC236}">
                  <a16:creationId xmlns:a16="http://schemas.microsoft.com/office/drawing/2014/main" id="{D10E0D25-65F0-4396-A29E-49C625E13132}"/>
                </a:ext>
              </a:extLst>
            </p:cNvPr>
            <p:cNvSpPr/>
            <p:nvPr/>
          </p:nvSpPr>
          <p:spPr>
            <a:xfrm>
              <a:off x="11334621" y="419587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Ellipse 155">
              <a:extLst>
                <a:ext uri="{FF2B5EF4-FFF2-40B4-BE49-F238E27FC236}">
                  <a16:creationId xmlns:a16="http://schemas.microsoft.com/office/drawing/2014/main" id="{1C1AFBA6-38DF-49EF-B0AF-392A98D127F3}"/>
                </a:ext>
              </a:extLst>
            </p:cNvPr>
            <p:cNvSpPr/>
            <p:nvPr/>
          </p:nvSpPr>
          <p:spPr>
            <a:xfrm>
              <a:off x="7292888" y="500539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Ellipse 164">
              <a:extLst>
                <a:ext uri="{FF2B5EF4-FFF2-40B4-BE49-F238E27FC236}">
                  <a16:creationId xmlns:a16="http://schemas.microsoft.com/office/drawing/2014/main" id="{9B2F493D-0868-4E1A-B597-A77DC98F6906}"/>
                </a:ext>
              </a:extLst>
            </p:cNvPr>
            <p:cNvSpPr/>
            <p:nvPr/>
          </p:nvSpPr>
          <p:spPr>
            <a:xfrm>
              <a:off x="10245635" y="31423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Ellipse 165">
              <a:extLst>
                <a:ext uri="{FF2B5EF4-FFF2-40B4-BE49-F238E27FC236}">
                  <a16:creationId xmlns:a16="http://schemas.microsoft.com/office/drawing/2014/main" id="{C4677E71-3A0C-4D61-A28F-4AE45CC53217}"/>
                </a:ext>
              </a:extLst>
            </p:cNvPr>
            <p:cNvSpPr/>
            <p:nvPr/>
          </p:nvSpPr>
          <p:spPr>
            <a:xfrm>
              <a:off x="10702835" y="35995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Ellipse 167">
              <a:extLst>
                <a:ext uri="{FF2B5EF4-FFF2-40B4-BE49-F238E27FC236}">
                  <a16:creationId xmlns:a16="http://schemas.microsoft.com/office/drawing/2014/main" id="{75E5E6F1-E26C-4A09-AFA1-BE69A3083F5B}"/>
                </a:ext>
              </a:extLst>
            </p:cNvPr>
            <p:cNvSpPr/>
            <p:nvPr/>
          </p:nvSpPr>
          <p:spPr>
            <a:xfrm>
              <a:off x="9375727" y="424729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a:extLst>
                <a:ext uri="{FF2B5EF4-FFF2-40B4-BE49-F238E27FC236}">
                  <a16:creationId xmlns:a16="http://schemas.microsoft.com/office/drawing/2014/main" id="{05429360-5AD1-48AF-8B9C-72E965C0F2F3}"/>
                </a:ext>
              </a:extLst>
            </p:cNvPr>
            <p:cNvSpPr/>
            <p:nvPr/>
          </p:nvSpPr>
          <p:spPr>
            <a:xfrm>
              <a:off x="10975669" y="44787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Ellipse 176">
              <a:extLst>
                <a:ext uri="{FF2B5EF4-FFF2-40B4-BE49-F238E27FC236}">
                  <a16:creationId xmlns:a16="http://schemas.microsoft.com/office/drawing/2014/main" id="{C198C4EE-7CF5-4D90-BA22-146D48E09E47}"/>
                </a:ext>
              </a:extLst>
            </p:cNvPr>
            <p:cNvSpPr/>
            <p:nvPr/>
          </p:nvSpPr>
          <p:spPr>
            <a:xfrm>
              <a:off x="8220009" y="519221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Ellipse 177">
              <a:extLst>
                <a:ext uri="{FF2B5EF4-FFF2-40B4-BE49-F238E27FC236}">
                  <a16:creationId xmlns:a16="http://schemas.microsoft.com/office/drawing/2014/main" id="{C7056F56-0064-4E4D-8C9E-C6D45C74EC04}"/>
                </a:ext>
              </a:extLst>
            </p:cNvPr>
            <p:cNvSpPr/>
            <p:nvPr/>
          </p:nvSpPr>
          <p:spPr>
            <a:xfrm>
              <a:off x="8886756" y="495214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Ellipse 178">
              <a:extLst>
                <a:ext uri="{FF2B5EF4-FFF2-40B4-BE49-F238E27FC236}">
                  <a16:creationId xmlns:a16="http://schemas.microsoft.com/office/drawing/2014/main" id="{26FD8010-26FD-4845-9CF3-C6E433137C2C}"/>
                </a:ext>
              </a:extLst>
            </p:cNvPr>
            <p:cNvSpPr/>
            <p:nvPr/>
          </p:nvSpPr>
          <p:spPr>
            <a:xfrm>
              <a:off x="8289886" y="559226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Ellipse 179">
              <a:extLst>
                <a:ext uri="{FF2B5EF4-FFF2-40B4-BE49-F238E27FC236}">
                  <a16:creationId xmlns:a16="http://schemas.microsoft.com/office/drawing/2014/main" id="{B011532B-30EA-4F0E-9A43-B40D2ACCD678}"/>
                </a:ext>
              </a:extLst>
            </p:cNvPr>
            <p:cNvSpPr/>
            <p:nvPr/>
          </p:nvSpPr>
          <p:spPr>
            <a:xfrm>
              <a:off x="9496356" y="556174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Ellipse 180">
              <a:extLst>
                <a:ext uri="{FF2B5EF4-FFF2-40B4-BE49-F238E27FC236}">
                  <a16:creationId xmlns:a16="http://schemas.microsoft.com/office/drawing/2014/main" id="{87B09DD8-88AA-47E4-830A-C82B4ED54E39}"/>
                </a:ext>
              </a:extLst>
            </p:cNvPr>
            <p:cNvSpPr/>
            <p:nvPr/>
          </p:nvSpPr>
          <p:spPr>
            <a:xfrm>
              <a:off x="8645354" y="43453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Ellipse 181">
              <a:extLst>
                <a:ext uri="{FF2B5EF4-FFF2-40B4-BE49-F238E27FC236}">
                  <a16:creationId xmlns:a16="http://schemas.microsoft.com/office/drawing/2014/main" id="{3C6230CB-59F5-4F68-ADAD-DFD03BE22311}"/>
                </a:ext>
              </a:extLst>
            </p:cNvPr>
            <p:cNvSpPr/>
            <p:nvPr/>
          </p:nvSpPr>
          <p:spPr>
            <a:xfrm>
              <a:off x="9201027" y="207484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 name="Ellipse 183">
              <a:extLst>
                <a:ext uri="{FF2B5EF4-FFF2-40B4-BE49-F238E27FC236}">
                  <a16:creationId xmlns:a16="http://schemas.microsoft.com/office/drawing/2014/main" id="{E83ABEFC-C204-40CA-885B-172885BAD784}"/>
                </a:ext>
              </a:extLst>
            </p:cNvPr>
            <p:cNvSpPr/>
            <p:nvPr/>
          </p:nvSpPr>
          <p:spPr>
            <a:xfrm>
              <a:off x="8229480" y="173194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a:extLst>
                <a:ext uri="{FF2B5EF4-FFF2-40B4-BE49-F238E27FC236}">
                  <a16:creationId xmlns:a16="http://schemas.microsoft.com/office/drawing/2014/main" id="{AB2B7DA6-8139-42FF-924B-D09992B00BC4}"/>
                </a:ext>
              </a:extLst>
            </p:cNvPr>
            <p:cNvSpPr/>
            <p:nvPr/>
          </p:nvSpPr>
          <p:spPr>
            <a:xfrm>
              <a:off x="9013783" y="349481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a:extLst>
                <a:ext uri="{FF2B5EF4-FFF2-40B4-BE49-F238E27FC236}">
                  <a16:creationId xmlns:a16="http://schemas.microsoft.com/office/drawing/2014/main" id="{F8D0BC34-0693-468A-A9E2-DD450DE00D5A}"/>
                </a:ext>
              </a:extLst>
            </p:cNvPr>
            <p:cNvSpPr/>
            <p:nvPr/>
          </p:nvSpPr>
          <p:spPr>
            <a:xfrm>
              <a:off x="8181837" y="255151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Ellipse 188">
              <a:extLst>
                <a:ext uri="{FF2B5EF4-FFF2-40B4-BE49-F238E27FC236}">
                  <a16:creationId xmlns:a16="http://schemas.microsoft.com/office/drawing/2014/main" id="{5AF73EE8-2EF0-423E-8C14-7315777BAB00}"/>
                </a:ext>
              </a:extLst>
            </p:cNvPr>
            <p:cNvSpPr/>
            <p:nvPr/>
          </p:nvSpPr>
          <p:spPr>
            <a:xfrm>
              <a:off x="9753480" y="325594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92">
              <a:extLst>
                <a:ext uri="{FF2B5EF4-FFF2-40B4-BE49-F238E27FC236}">
                  <a16:creationId xmlns:a16="http://schemas.microsoft.com/office/drawing/2014/main" id="{02A82A58-1E17-4416-B2E1-C62C18836205}"/>
                </a:ext>
              </a:extLst>
            </p:cNvPr>
            <p:cNvSpPr/>
            <p:nvPr/>
          </p:nvSpPr>
          <p:spPr>
            <a:xfrm>
              <a:off x="9794821" y="517683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5" name="Ellipse 194">
              <a:extLst>
                <a:ext uri="{FF2B5EF4-FFF2-40B4-BE49-F238E27FC236}">
                  <a16:creationId xmlns:a16="http://schemas.microsoft.com/office/drawing/2014/main" id="{F5281A2C-8286-4E89-91EB-478B20DEDE49}"/>
                </a:ext>
              </a:extLst>
            </p:cNvPr>
            <p:cNvSpPr/>
            <p:nvPr/>
          </p:nvSpPr>
          <p:spPr>
            <a:xfrm>
              <a:off x="7673891" y="430444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Ellipse 196">
              <a:extLst>
                <a:ext uri="{FF2B5EF4-FFF2-40B4-BE49-F238E27FC236}">
                  <a16:creationId xmlns:a16="http://schemas.microsoft.com/office/drawing/2014/main" id="{D01E456D-6936-48C6-9C7B-69E8E6E20916}"/>
                </a:ext>
              </a:extLst>
            </p:cNvPr>
            <p:cNvSpPr/>
            <p:nvPr/>
          </p:nvSpPr>
          <p:spPr>
            <a:xfrm>
              <a:off x="11558424" y="493308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Ellipse 198">
              <a:extLst>
                <a:ext uri="{FF2B5EF4-FFF2-40B4-BE49-F238E27FC236}">
                  <a16:creationId xmlns:a16="http://schemas.microsoft.com/office/drawing/2014/main" id="{E4C3B841-86D5-42E7-B291-A0958CBB035D}"/>
                </a:ext>
              </a:extLst>
            </p:cNvPr>
            <p:cNvSpPr/>
            <p:nvPr/>
          </p:nvSpPr>
          <p:spPr>
            <a:xfrm>
              <a:off x="10896456" y="280264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Ellipse 199">
              <a:extLst>
                <a:ext uri="{FF2B5EF4-FFF2-40B4-BE49-F238E27FC236}">
                  <a16:creationId xmlns:a16="http://schemas.microsoft.com/office/drawing/2014/main" id="{BABBB2A6-E3A3-465B-9519-A7306A9F3992}"/>
                </a:ext>
              </a:extLst>
            </p:cNvPr>
            <p:cNvSpPr/>
            <p:nvPr/>
          </p:nvSpPr>
          <p:spPr>
            <a:xfrm>
              <a:off x="11407685" y="566272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Ellipse 201">
              <a:extLst>
                <a:ext uri="{FF2B5EF4-FFF2-40B4-BE49-F238E27FC236}">
                  <a16:creationId xmlns:a16="http://schemas.microsoft.com/office/drawing/2014/main" id="{E1E26477-9FD4-4AB2-8D40-AED005B28EF8}"/>
                </a:ext>
              </a:extLst>
            </p:cNvPr>
            <p:cNvSpPr/>
            <p:nvPr/>
          </p:nvSpPr>
          <p:spPr>
            <a:xfrm>
              <a:off x="11026559" y="545891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3" name="Ellipse 202">
              <a:extLst>
                <a:ext uri="{FF2B5EF4-FFF2-40B4-BE49-F238E27FC236}">
                  <a16:creationId xmlns:a16="http://schemas.microsoft.com/office/drawing/2014/main" id="{6C33EFFF-B3FE-47DD-AF80-8067B5A82412}"/>
                </a:ext>
              </a:extLst>
            </p:cNvPr>
            <p:cNvSpPr/>
            <p:nvPr/>
          </p:nvSpPr>
          <p:spPr>
            <a:xfrm>
              <a:off x="10066195" y="451399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Ellipse 203">
              <a:extLst>
                <a:ext uri="{FF2B5EF4-FFF2-40B4-BE49-F238E27FC236}">
                  <a16:creationId xmlns:a16="http://schemas.microsoft.com/office/drawing/2014/main" id="{7BE1E4E2-F7C4-441B-A91F-BF033F65DFC7}"/>
                </a:ext>
              </a:extLst>
            </p:cNvPr>
            <p:cNvSpPr/>
            <p:nvPr/>
          </p:nvSpPr>
          <p:spPr>
            <a:xfrm>
              <a:off x="10370995" y="481879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 name="Ellipse 210">
              <a:extLst>
                <a:ext uri="{FF2B5EF4-FFF2-40B4-BE49-F238E27FC236}">
                  <a16:creationId xmlns:a16="http://schemas.microsoft.com/office/drawing/2014/main" id="{B97C5661-0A19-4156-9E04-BEC25B50B002}"/>
                </a:ext>
              </a:extLst>
            </p:cNvPr>
            <p:cNvSpPr/>
            <p:nvPr/>
          </p:nvSpPr>
          <p:spPr>
            <a:xfrm>
              <a:off x="7092981" y="330431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2" name="Ellipse 211">
              <a:extLst>
                <a:ext uri="{FF2B5EF4-FFF2-40B4-BE49-F238E27FC236}">
                  <a16:creationId xmlns:a16="http://schemas.microsoft.com/office/drawing/2014/main" id="{3389BB3D-6532-4A45-AF8B-F03353C1A89B}"/>
                </a:ext>
              </a:extLst>
            </p:cNvPr>
            <p:cNvSpPr/>
            <p:nvPr/>
          </p:nvSpPr>
          <p:spPr>
            <a:xfrm>
              <a:off x="8594611" y="351506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Ellipse 212">
              <a:extLst>
                <a:ext uri="{FF2B5EF4-FFF2-40B4-BE49-F238E27FC236}">
                  <a16:creationId xmlns:a16="http://schemas.microsoft.com/office/drawing/2014/main" id="{E729AC36-CFF7-4CCE-BE48-5617C5988747}"/>
                </a:ext>
              </a:extLst>
            </p:cNvPr>
            <p:cNvSpPr/>
            <p:nvPr/>
          </p:nvSpPr>
          <p:spPr>
            <a:xfrm>
              <a:off x="7035834" y="415398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2" name="ZoneTexte 221">
            <a:extLst>
              <a:ext uri="{FF2B5EF4-FFF2-40B4-BE49-F238E27FC236}">
                <a16:creationId xmlns:a16="http://schemas.microsoft.com/office/drawing/2014/main" id="{09D61394-DD05-4FA7-952B-672BE8C5821D}"/>
              </a:ext>
            </a:extLst>
          </p:cNvPr>
          <p:cNvSpPr txBox="1"/>
          <p:nvPr/>
        </p:nvSpPr>
        <p:spPr>
          <a:xfrm>
            <a:off x="9163781" y="6106478"/>
            <a:ext cx="779444" cy="369332"/>
          </a:xfrm>
          <a:prstGeom prst="rect">
            <a:avLst/>
          </a:prstGeom>
          <a:noFill/>
        </p:spPr>
        <p:txBody>
          <a:bodyPr wrap="none" rtlCol="0">
            <a:spAutoFit/>
          </a:bodyPr>
          <a:lstStyle/>
          <a:p>
            <a:r>
              <a:rPr lang="fr-FR" dirty="0"/>
              <a:t>P&lt;</a:t>
            </a:r>
            <a:r>
              <a:rPr lang="fr-FR" dirty="0" err="1"/>
              <a:t>P</a:t>
            </a:r>
            <a:r>
              <a:rPr lang="fr-FR" baseline="-25000" dirty="0" err="1"/>
              <a:t>atm</a:t>
            </a:r>
            <a:endParaRPr lang="fr-FR" baseline="-25000" dirty="0"/>
          </a:p>
        </p:txBody>
      </p:sp>
      <p:sp>
        <p:nvSpPr>
          <p:cNvPr id="164" name="ZoneTexte 163"/>
          <p:cNvSpPr txBox="1"/>
          <p:nvPr/>
        </p:nvSpPr>
        <p:spPr>
          <a:xfrm>
            <a:off x="745173" y="1764539"/>
            <a:ext cx="2084930" cy="369332"/>
          </a:xfrm>
          <a:prstGeom prst="rect">
            <a:avLst/>
          </a:prstGeom>
          <a:noFill/>
        </p:spPr>
        <p:txBody>
          <a:bodyPr wrap="none" rtlCol="0">
            <a:spAutoFit/>
          </a:bodyPr>
          <a:lstStyle/>
          <a:p>
            <a:r>
              <a:rPr lang="fr-FR" dirty="0"/>
              <a:t>Unité usuelle : mbar</a:t>
            </a:r>
          </a:p>
        </p:txBody>
      </p:sp>
      <p:sp>
        <p:nvSpPr>
          <p:cNvPr id="167" name="ZoneTexte 166"/>
          <p:cNvSpPr txBox="1"/>
          <p:nvPr/>
        </p:nvSpPr>
        <p:spPr>
          <a:xfrm>
            <a:off x="612973" y="3414923"/>
            <a:ext cx="2539670" cy="369332"/>
          </a:xfrm>
          <a:prstGeom prst="rect">
            <a:avLst/>
          </a:prstGeom>
          <a:noFill/>
        </p:spPr>
        <p:txBody>
          <a:bodyPr wrap="none" rtlCol="0">
            <a:spAutoFit/>
          </a:bodyPr>
          <a:lstStyle/>
          <a:p>
            <a:r>
              <a:rPr lang="fr-FR" dirty="0"/>
              <a:t>1mbar = 1hPa = 0,75 Torr</a:t>
            </a:r>
          </a:p>
        </p:txBody>
      </p:sp>
    </p:spTree>
    <p:extLst>
      <p:ext uri="{BB962C8B-B14F-4D97-AF65-F5344CB8AC3E}">
        <p14:creationId xmlns:p14="http://schemas.microsoft.com/office/powerpoint/2010/main" val="1476104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61F288-C9FC-479D-832D-EF251BF9098A}"/>
              </a:ext>
            </a:extLst>
          </p:cNvPr>
          <p:cNvSpPr txBox="1"/>
          <p:nvPr/>
        </p:nvSpPr>
        <p:spPr>
          <a:xfrm>
            <a:off x="2305050" y="2598003"/>
            <a:ext cx="7171130" cy="830997"/>
          </a:xfrm>
          <a:prstGeom prst="rect">
            <a:avLst/>
          </a:prstGeom>
          <a:noFill/>
        </p:spPr>
        <p:txBody>
          <a:bodyPr wrap="none" rtlCol="0">
            <a:spAutoFit/>
          </a:bodyPr>
          <a:lstStyle/>
          <a:p>
            <a:r>
              <a:rPr lang="fr-FR" sz="4800" b="1" dirty="0"/>
              <a:t>Merci de votre attention !!!</a:t>
            </a:r>
          </a:p>
        </p:txBody>
      </p:sp>
    </p:spTree>
    <p:extLst>
      <p:ext uri="{BB962C8B-B14F-4D97-AF65-F5344CB8AC3E}">
        <p14:creationId xmlns:p14="http://schemas.microsoft.com/office/powerpoint/2010/main" val="105252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029894-832F-4018-BC66-A639DC56E754}"/>
              </a:ext>
            </a:extLst>
          </p:cNvPr>
          <p:cNvPicPr>
            <a:picLocks noChangeAspect="1"/>
          </p:cNvPicPr>
          <p:nvPr/>
        </p:nvPicPr>
        <p:blipFill>
          <a:blip r:embed="rId2"/>
          <a:stretch>
            <a:fillRect/>
          </a:stretch>
        </p:blipFill>
        <p:spPr>
          <a:xfrm>
            <a:off x="1449237" y="1580423"/>
            <a:ext cx="7861540" cy="4236496"/>
          </a:xfrm>
          <a:prstGeom prst="rect">
            <a:avLst/>
          </a:prstGeom>
        </p:spPr>
      </p:pic>
      <p:pic>
        <p:nvPicPr>
          <p:cNvPr id="3" name="Image 2">
            <a:extLst>
              <a:ext uri="{FF2B5EF4-FFF2-40B4-BE49-F238E27FC236}">
                <a16:creationId xmlns:a16="http://schemas.microsoft.com/office/drawing/2014/main" id="{B897185E-6734-4737-9B11-6B0701B644CF}"/>
              </a:ext>
            </a:extLst>
          </p:cNvPr>
          <p:cNvPicPr>
            <a:picLocks noChangeAspect="1"/>
          </p:cNvPicPr>
          <p:nvPr/>
        </p:nvPicPr>
        <p:blipFill>
          <a:blip r:embed="rId3"/>
          <a:stretch>
            <a:fillRect/>
          </a:stretch>
        </p:blipFill>
        <p:spPr>
          <a:xfrm>
            <a:off x="193632" y="155650"/>
            <a:ext cx="4023709" cy="646232"/>
          </a:xfrm>
          <a:prstGeom prst="rect">
            <a:avLst/>
          </a:prstGeom>
        </p:spPr>
      </p:pic>
    </p:spTree>
    <p:extLst>
      <p:ext uri="{BB962C8B-B14F-4D97-AF65-F5344CB8AC3E}">
        <p14:creationId xmlns:p14="http://schemas.microsoft.com/office/powerpoint/2010/main" val="119125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1712BB-56E1-4408-A8A8-E2F40701AA6B}"/>
              </a:ext>
            </a:extLst>
          </p:cNvPr>
          <p:cNvPicPr>
            <a:picLocks noChangeAspect="1"/>
          </p:cNvPicPr>
          <p:nvPr/>
        </p:nvPicPr>
        <p:blipFill>
          <a:blip r:embed="rId2"/>
          <a:stretch>
            <a:fillRect/>
          </a:stretch>
        </p:blipFill>
        <p:spPr>
          <a:xfrm>
            <a:off x="1131555" y="803575"/>
            <a:ext cx="8650435" cy="4347803"/>
          </a:xfrm>
          <a:prstGeom prst="rect">
            <a:avLst/>
          </a:prstGeom>
        </p:spPr>
      </p:pic>
      <p:sp>
        <p:nvSpPr>
          <p:cNvPr id="3" name="ZoneTexte 2">
            <a:extLst>
              <a:ext uri="{FF2B5EF4-FFF2-40B4-BE49-F238E27FC236}">
                <a16:creationId xmlns:a16="http://schemas.microsoft.com/office/drawing/2014/main" id="{7EA2FD84-56DB-4D12-85A4-7531BF8120BA}"/>
              </a:ext>
            </a:extLst>
          </p:cNvPr>
          <p:cNvSpPr txBox="1"/>
          <p:nvPr/>
        </p:nvSpPr>
        <p:spPr>
          <a:xfrm>
            <a:off x="333389" y="5506292"/>
            <a:ext cx="6349042" cy="646331"/>
          </a:xfrm>
          <a:prstGeom prst="rect">
            <a:avLst/>
          </a:prstGeom>
          <a:noFill/>
        </p:spPr>
        <p:txBody>
          <a:bodyPr wrap="square" rtlCol="0">
            <a:spAutoFit/>
          </a:bodyPr>
          <a:lstStyle/>
          <a:p>
            <a:r>
              <a:rPr lang="fr-FR" b="1" dirty="0"/>
              <a:t>Régime visqueux </a:t>
            </a:r>
            <a:r>
              <a:rPr lang="fr-FR" dirty="0"/>
              <a:t>: chocs molécules-molécules prépondérants</a:t>
            </a:r>
          </a:p>
          <a:p>
            <a:r>
              <a:rPr lang="fr-FR" b="1" dirty="0"/>
              <a:t>Régime moléculaire </a:t>
            </a:r>
            <a:r>
              <a:rPr lang="fr-FR" dirty="0"/>
              <a:t>: chocs molécules-parois prépondérants</a:t>
            </a:r>
          </a:p>
        </p:txBody>
      </p:sp>
      <p:sp>
        <p:nvSpPr>
          <p:cNvPr id="4" name="Rectangle : coins arrondis 3">
            <a:extLst>
              <a:ext uri="{FF2B5EF4-FFF2-40B4-BE49-F238E27FC236}">
                <a16:creationId xmlns:a16="http://schemas.microsoft.com/office/drawing/2014/main" id="{D399C587-1B1B-44C8-BAA0-3AE8DB060564}"/>
              </a:ext>
            </a:extLst>
          </p:cNvPr>
          <p:cNvSpPr/>
          <p:nvPr/>
        </p:nvSpPr>
        <p:spPr>
          <a:xfrm>
            <a:off x="354793" y="133953"/>
            <a:ext cx="5019463"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Désignation du vide et régime d’écoulement</a:t>
            </a:r>
          </a:p>
        </p:txBody>
      </p:sp>
      <p:grpSp>
        <p:nvGrpSpPr>
          <p:cNvPr id="8" name="Groupe 7">
            <a:extLst>
              <a:ext uri="{FF2B5EF4-FFF2-40B4-BE49-F238E27FC236}">
                <a16:creationId xmlns:a16="http://schemas.microsoft.com/office/drawing/2014/main" id="{1231D7D3-CD8E-4789-876E-E640C868E97D}"/>
              </a:ext>
            </a:extLst>
          </p:cNvPr>
          <p:cNvGrpSpPr>
            <a:grpSpLocks noChangeAspect="1"/>
          </p:cNvGrpSpPr>
          <p:nvPr/>
        </p:nvGrpSpPr>
        <p:grpSpPr>
          <a:xfrm>
            <a:off x="7121812" y="5167579"/>
            <a:ext cx="1241137" cy="1190625"/>
            <a:chOff x="714375" y="1343026"/>
            <a:chExt cx="4914900" cy="4714874"/>
          </a:xfrm>
        </p:grpSpPr>
        <p:sp>
          <p:nvSpPr>
            <p:cNvPr id="9" name="Rectangle 8">
              <a:extLst>
                <a:ext uri="{FF2B5EF4-FFF2-40B4-BE49-F238E27FC236}">
                  <a16:creationId xmlns:a16="http://schemas.microsoft.com/office/drawing/2014/main" id="{D710135B-46A3-4167-89A2-EEE1D4275C74}"/>
                </a:ext>
              </a:extLst>
            </p:cNvPr>
            <p:cNvSpPr/>
            <p:nvPr/>
          </p:nvSpPr>
          <p:spPr>
            <a:xfrm>
              <a:off x="714375" y="1343026"/>
              <a:ext cx="4914900" cy="47148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0BF58B84-D7A5-4780-98C1-CC604FEE680B}"/>
                </a:ext>
              </a:extLst>
            </p:cNvPr>
            <p:cNvSpPr/>
            <p:nvPr/>
          </p:nvSpPr>
          <p:spPr>
            <a:xfrm>
              <a:off x="1939904" y="1926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38A6E4D4-FD04-4CC9-9C62-22A15F138F9D}"/>
                </a:ext>
              </a:extLst>
            </p:cNvPr>
            <p:cNvSpPr/>
            <p:nvPr/>
          </p:nvSpPr>
          <p:spPr>
            <a:xfrm>
              <a:off x="3654410" y="214897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210C9FB-7A49-4B36-ACCB-53E5F2398520}"/>
                </a:ext>
              </a:extLst>
            </p:cNvPr>
            <p:cNvSpPr/>
            <p:nvPr/>
          </p:nvSpPr>
          <p:spPr>
            <a:xfrm>
              <a:off x="4308436" y="16402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AC0E2BE8-5005-4EB9-9DA0-BFAF36FE8EC7}"/>
                </a:ext>
              </a:extLst>
            </p:cNvPr>
            <p:cNvSpPr/>
            <p:nvPr/>
          </p:nvSpPr>
          <p:spPr>
            <a:xfrm>
              <a:off x="2397104" y="2383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9EB080C0-7F30-44ED-AE48-88C6F238BA97}"/>
                </a:ext>
              </a:extLst>
            </p:cNvPr>
            <p:cNvSpPr/>
            <p:nvPr/>
          </p:nvSpPr>
          <p:spPr>
            <a:xfrm>
              <a:off x="2698714" y="15183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2683C240-D2D1-4C59-96A1-27DD0D9F4816}"/>
                </a:ext>
              </a:extLst>
            </p:cNvPr>
            <p:cNvSpPr/>
            <p:nvPr/>
          </p:nvSpPr>
          <p:spPr>
            <a:xfrm>
              <a:off x="2701904" y="2688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72E1930D-6C02-48C9-B72F-600AB0CCB202}"/>
                </a:ext>
              </a:extLst>
            </p:cNvPr>
            <p:cNvSpPr/>
            <p:nvPr/>
          </p:nvSpPr>
          <p:spPr>
            <a:xfrm>
              <a:off x="4130651" y="2345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81D32FB1-C5F2-4617-8321-EBBE6A45CD67}"/>
                </a:ext>
              </a:extLst>
            </p:cNvPr>
            <p:cNvSpPr/>
            <p:nvPr/>
          </p:nvSpPr>
          <p:spPr>
            <a:xfrm>
              <a:off x="5321273" y="25927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A246469-8002-45D4-AC80-C35634F0CACB}"/>
                </a:ext>
              </a:extLst>
            </p:cNvPr>
            <p:cNvSpPr/>
            <p:nvPr/>
          </p:nvSpPr>
          <p:spPr>
            <a:xfrm>
              <a:off x="3159104" y="3145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BE81D317-A9A3-45FA-87B0-E1836E34F04D}"/>
                </a:ext>
              </a:extLst>
            </p:cNvPr>
            <p:cNvSpPr/>
            <p:nvPr/>
          </p:nvSpPr>
          <p:spPr>
            <a:xfrm>
              <a:off x="3514656" y="15107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69F3D7A4-2070-46B5-8C32-379BFE93F7BA}"/>
                </a:ext>
              </a:extLst>
            </p:cNvPr>
            <p:cNvSpPr/>
            <p:nvPr/>
          </p:nvSpPr>
          <p:spPr>
            <a:xfrm>
              <a:off x="3463904" y="3450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E9666F19-9747-4F43-B3E5-EA7B42F07E2B}"/>
                </a:ext>
              </a:extLst>
            </p:cNvPr>
            <p:cNvSpPr/>
            <p:nvPr/>
          </p:nvSpPr>
          <p:spPr>
            <a:xfrm>
              <a:off x="4645004" y="19831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BAB4ACDA-C41A-47AD-A124-053D86CAA583}"/>
                </a:ext>
              </a:extLst>
            </p:cNvPr>
            <p:cNvSpPr/>
            <p:nvPr/>
          </p:nvSpPr>
          <p:spPr>
            <a:xfrm>
              <a:off x="3768704" y="3754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7DE57E1D-B775-48B7-942F-901965DAF810}"/>
                </a:ext>
              </a:extLst>
            </p:cNvPr>
            <p:cNvSpPr/>
            <p:nvPr/>
          </p:nvSpPr>
          <p:spPr>
            <a:xfrm>
              <a:off x="5187929" y="21927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3FD84085-D39E-42B4-8DE8-10BA98349220}"/>
                </a:ext>
              </a:extLst>
            </p:cNvPr>
            <p:cNvSpPr/>
            <p:nvPr/>
          </p:nvSpPr>
          <p:spPr>
            <a:xfrm>
              <a:off x="4073504" y="4059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509CEB0C-1536-442C-9261-800259F65E8B}"/>
                </a:ext>
              </a:extLst>
            </p:cNvPr>
            <p:cNvSpPr/>
            <p:nvPr/>
          </p:nvSpPr>
          <p:spPr>
            <a:xfrm>
              <a:off x="5108539" y="51225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43167A51-176C-4F5F-9930-151F9092AAA1}"/>
                </a:ext>
              </a:extLst>
            </p:cNvPr>
            <p:cNvSpPr/>
            <p:nvPr/>
          </p:nvSpPr>
          <p:spPr>
            <a:xfrm>
              <a:off x="968357" y="1583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1C0A9518-6C69-4068-90A4-24BE93CFB698}"/>
                </a:ext>
              </a:extLst>
            </p:cNvPr>
            <p:cNvSpPr/>
            <p:nvPr/>
          </p:nvSpPr>
          <p:spPr>
            <a:xfrm>
              <a:off x="857184" y="20422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21AF0832-4E7E-4209-B46A-B777ECEC6E55}"/>
                </a:ext>
              </a:extLst>
            </p:cNvPr>
            <p:cNvSpPr/>
            <p:nvPr/>
          </p:nvSpPr>
          <p:spPr>
            <a:xfrm>
              <a:off x="4940282" y="15755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EDE95573-86D7-4429-8926-09EF89FBA44A}"/>
                </a:ext>
              </a:extLst>
            </p:cNvPr>
            <p:cNvSpPr/>
            <p:nvPr/>
          </p:nvSpPr>
          <p:spPr>
            <a:xfrm>
              <a:off x="1425557" y="2040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65CEE9C-86E8-4AF0-A247-E0A27CDCA98E}"/>
                </a:ext>
              </a:extLst>
            </p:cNvPr>
            <p:cNvSpPr/>
            <p:nvPr/>
          </p:nvSpPr>
          <p:spPr>
            <a:xfrm>
              <a:off x="3821027" y="1794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31703B05-F172-4841-9795-CD315FB28949}"/>
                </a:ext>
              </a:extLst>
            </p:cNvPr>
            <p:cNvSpPr/>
            <p:nvPr/>
          </p:nvSpPr>
          <p:spPr>
            <a:xfrm>
              <a:off x="1549284" y="15374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844D8298-CC36-4297-B7E4-1DEA58461D3F}"/>
                </a:ext>
              </a:extLst>
            </p:cNvPr>
            <p:cNvSpPr/>
            <p:nvPr/>
          </p:nvSpPr>
          <p:spPr>
            <a:xfrm>
              <a:off x="961962" y="55149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804CB50C-6200-41EC-B85D-FCFB088EDD9B}"/>
                </a:ext>
              </a:extLst>
            </p:cNvPr>
            <p:cNvSpPr/>
            <p:nvPr/>
          </p:nvSpPr>
          <p:spPr>
            <a:xfrm>
              <a:off x="2035157" y="26499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4F99E11C-787F-4FAC-A7D6-C11A2286FD56}"/>
                </a:ext>
              </a:extLst>
            </p:cNvPr>
            <p:cNvSpPr/>
            <p:nvPr/>
          </p:nvSpPr>
          <p:spPr>
            <a:xfrm>
              <a:off x="5206979" y="349957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6443CDB8-86F6-4306-AA24-57C8F1F66841}"/>
                </a:ext>
              </a:extLst>
            </p:cNvPr>
            <p:cNvSpPr/>
            <p:nvPr/>
          </p:nvSpPr>
          <p:spPr>
            <a:xfrm>
              <a:off x="4829113" y="27832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D172644E-279F-407B-AB66-C089F11A4D26}"/>
                </a:ext>
              </a:extLst>
            </p:cNvPr>
            <p:cNvSpPr/>
            <p:nvPr/>
          </p:nvSpPr>
          <p:spPr>
            <a:xfrm>
              <a:off x="2492357" y="3107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03AD588-D192-4618-8C53-568F2512D6CA}"/>
                </a:ext>
              </a:extLst>
            </p:cNvPr>
            <p:cNvSpPr/>
            <p:nvPr/>
          </p:nvSpPr>
          <p:spPr>
            <a:xfrm>
              <a:off x="4324275" y="28489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9F643FFD-0396-4F59-BE74-A3A98ACB468E}"/>
                </a:ext>
              </a:extLst>
            </p:cNvPr>
            <p:cNvSpPr/>
            <p:nvPr/>
          </p:nvSpPr>
          <p:spPr>
            <a:xfrm>
              <a:off x="3333618" y="175454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E3795FB6-E5D1-435B-9B5E-5396E0F30C09}"/>
                </a:ext>
              </a:extLst>
            </p:cNvPr>
            <p:cNvSpPr/>
            <p:nvPr/>
          </p:nvSpPr>
          <p:spPr>
            <a:xfrm>
              <a:off x="4892595" y="369007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360D5220-AB90-49B6-9888-1DED596125DE}"/>
                </a:ext>
              </a:extLst>
            </p:cNvPr>
            <p:cNvSpPr/>
            <p:nvPr/>
          </p:nvSpPr>
          <p:spPr>
            <a:xfrm>
              <a:off x="4879931" y="24041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B0C1789E-585F-4EF2-859F-D906FC93D0FA}"/>
                </a:ext>
              </a:extLst>
            </p:cNvPr>
            <p:cNvSpPr/>
            <p:nvPr/>
          </p:nvSpPr>
          <p:spPr>
            <a:xfrm>
              <a:off x="3254357" y="3869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FAAD864C-DDA2-47F9-A92F-A343B2706BB6}"/>
                </a:ext>
              </a:extLst>
            </p:cNvPr>
            <p:cNvSpPr/>
            <p:nvPr/>
          </p:nvSpPr>
          <p:spPr>
            <a:xfrm>
              <a:off x="1298533" y="2478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F2D6E620-A907-47A2-B256-95E4A3C7DDF8}"/>
                </a:ext>
              </a:extLst>
            </p:cNvPr>
            <p:cNvSpPr/>
            <p:nvPr/>
          </p:nvSpPr>
          <p:spPr>
            <a:xfrm>
              <a:off x="2146264" y="49510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6A2931FD-C8EE-4F7C-8BEC-2B5B47BD880F}"/>
                </a:ext>
              </a:extLst>
            </p:cNvPr>
            <p:cNvSpPr/>
            <p:nvPr/>
          </p:nvSpPr>
          <p:spPr>
            <a:xfrm>
              <a:off x="1603333" y="27832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FAED0057-A49E-4B33-A2BD-D0AEB9ADF3D3}"/>
                </a:ext>
              </a:extLst>
            </p:cNvPr>
            <p:cNvSpPr/>
            <p:nvPr/>
          </p:nvSpPr>
          <p:spPr>
            <a:xfrm>
              <a:off x="1241386" y="33281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C4C2EAB2-A901-4D51-AA08-FE472FA10FF0}"/>
                </a:ext>
              </a:extLst>
            </p:cNvPr>
            <p:cNvSpPr/>
            <p:nvPr/>
          </p:nvSpPr>
          <p:spPr>
            <a:xfrm>
              <a:off x="1908133" y="30880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F4E5BF4D-EC25-452C-A6E0-03020683632C}"/>
                </a:ext>
              </a:extLst>
            </p:cNvPr>
            <p:cNvSpPr/>
            <p:nvPr/>
          </p:nvSpPr>
          <p:spPr>
            <a:xfrm>
              <a:off x="1511219" y="490538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5C264856-6CBF-4240-876D-EA3AEC2C09F8}"/>
                </a:ext>
              </a:extLst>
            </p:cNvPr>
            <p:cNvSpPr/>
            <p:nvPr/>
          </p:nvSpPr>
          <p:spPr>
            <a:xfrm>
              <a:off x="5149769" y="41986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17B2000-E5FC-4BC7-9BAE-477EEEAD2EA0}"/>
                </a:ext>
              </a:extLst>
            </p:cNvPr>
            <p:cNvSpPr/>
            <p:nvPr/>
          </p:nvSpPr>
          <p:spPr>
            <a:xfrm>
              <a:off x="1069927" y="41758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E193444B-6329-41EE-97B1-A00A444D7E75}"/>
                </a:ext>
              </a:extLst>
            </p:cNvPr>
            <p:cNvSpPr/>
            <p:nvPr/>
          </p:nvSpPr>
          <p:spPr>
            <a:xfrm>
              <a:off x="2517733" y="3697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FFFE59A4-E7DD-473D-88EB-80A8696556A8}"/>
                </a:ext>
              </a:extLst>
            </p:cNvPr>
            <p:cNvSpPr/>
            <p:nvPr/>
          </p:nvSpPr>
          <p:spPr>
            <a:xfrm>
              <a:off x="1603333" y="54978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3D649845-F43D-42C2-9276-7CD55253BBBB}"/>
                </a:ext>
              </a:extLst>
            </p:cNvPr>
            <p:cNvSpPr/>
            <p:nvPr/>
          </p:nvSpPr>
          <p:spPr>
            <a:xfrm>
              <a:off x="2822533" y="4002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021B732A-76C8-41AF-B207-716EF665F6D3}"/>
                </a:ext>
              </a:extLst>
            </p:cNvPr>
            <p:cNvSpPr/>
            <p:nvPr/>
          </p:nvSpPr>
          <p:spPr>
            <a:xfrm>
              <a:off x="2908261" y="52026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80DCF885-6A7E-4BCE-BD94-7293FA059D9E}"/>
                </a:ext>
              </a:extLst>
            </p:cNvPr>
            <p:cNvSpPr/>
            <p:nvPr/>
          </p:nvSpPr>
          <p:spPr>
            <a:xfrm>
              <a:off x="1108036" y="50082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3F67243C-220B-43E2-B46F-CB1721198071}"/>
                </a:ext>
              </a:extLst>
            </p:cNvPr>
            <p:cNvSpPr/>
            <p:nvPr/>
          </p:nvSpPr>
          <p:spPr>
            <a:xfrm>
              <a:off x="3279733" y="4459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1C91783E-CAA4-4FF4-A9F9-EE2D13D1AEE2}"/>
                </a:ext>
              </a:extLst>
            </p:cNvPr>
            <p:cNvSpPr/>
            <p:nvPr/>
          </p:nvSpPr>
          <p:spPr>
            <a:xfrm>
              <a:off x="4549691" y="53835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270351F8-FA31-4194-8A9B-B5B5E46C265A}"/>
                </a:ext>
              </a:extLst>
            </p:cNvPr>
            <p:cNvSpPr/>
            <p:nvPr/>
          </p:nvSpPr>
          <p:spPr>
            <a:xfrm>
              <a:off x="3584533" y="47644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0C767C6B-9767-4261-84DE-DA83DCCBA173}"/>
                </a:ext>
              </a:extLst>
            </p:cNvPr>
            <p:cNvSpPr/>
            <p:nvPr/>
          </p:nvSpPr>
          <p:spPr>
            <a:xfrm>
              <a:off x="4702154" y="25927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AD2E857A-7706-4A6C-83C8-EF097F928B44}"/>
                </a:ext>
              </a:extLst>
            </p:cNvPr>
            <p:cNvSpPr/>
            <p:nvPr/>
          </p:nvSpPr>
          <p:spPr>
            <a:xfrm>
              <a:off x="5006954" y="28975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66A05E27-150B-4104-A10E-4A2B5E94DCC9}"/>
                </a:ext>
              </a:extLst>
            </p:cNvPr>
            <p:cNvSpPr/>
            <p:nvPr/>
          </p:nvSpPr>
          <p:spPr>
            <a:xfrm>
              <a:off x="5311754" y="32023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E0C44B40-E0AB-4BDF-BC55-7C28C0FE9B1A}"/>
                </a:ext>
              </a:extLst>
            </p:cNvPr>
            <p:cNvSpPr/>
            <p:nvPr/>
          </p:nvSpPr>
          <p:spPr>
            <a:xfrm>
              <a:off x="4492607" y="30118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C719ECF6-21ED-4C9D-82F3-6936A6E256DF}"/>
                </a:ext>
              </a:extLst>
            </p:cNvPr>
            <p:cNvSpPr/>
            <p:nvPr/>
          </p:nvSpPr>
          <p:spPr>
            <a:xfrm>
              <a:off x="3755983" y="2840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9D4FA54E-18EE-4EA1-ACA0-C03FA928118A}"/>
                </a:ext>
              </a:extLst>
            </p:cNvPr>
            <p:cNvSpPr/>
            <p:nvPr/>
          </p:nvSpPr>
          <p:spPr>
            <a:xfrm>
              <a:off x="4060783" y="3145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473DE6E8-11A2-44DC-A625-9F7A1BEBA771}"/>
                </a:ext>
              </a:extLst>
            </p:cNvPr>
            <p:cNvSpPr/>
            <p:nvPr/>
          </p:nvSpPr>
          <p:spPr>
            <a:xfrm>
              <a:off x="4517983" y="3602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06E856C4-CE76-4B52-BB63-5EF44A4BB8F0}"/>
                </a:ext>
              </a:extLst>
            </p:cNvPr>
            <p:cNvSpPr/>
            <p:nvPr/>
          </p:nvSpPr>
          <p:spPr>
            <a:xfrm>
              <a:off x="4822783" y="3907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9CCB844B-7399-4E22-8D03-25B5F286C8EF}"/>
                </a:ext>
              </a:extLst>
            </p:cNvPr>
            <p:cNvSpPr/>
            <p:nvPr/>
          </p:nvSpPr>
          <p:spPr>
            <a:xfrm>
              <a:off x="3190875" y="4250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522EF69-3658-4E11-B520-93ADBF724AB6}"/>
                </a:ext>
              </a:extLst>
            </p:cNvPr>
            <p:cNvSpPr/>
            <p:nvPr/>
          </p:nvSpPr>
          <p:spPr>
            <a:xfrm>
              <a:off x="3495675" y="45549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64BADFDA-C841-4611-929B-D471608B73AF}"/>
                </a:ext>
              </a:extLst>
            </p:cNvPr>
            <p:cNvSpPr/>
            <p:nvPr/>
          </p:nvSpPr>
          <p:spPr>
            <a:xfrm>
              <a:off x="3952875" y="5012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FD03869F-6725-4F2C-A655-5EF4D92D006B}"/>
                </a:ext>
              </a:extLst>
            </p:cNvPr>
            <p:cNvSpPr/>
            <p:nvPr/>
          </p:nvSpPr>
          <p:spPr>
            <a:xfrm>
              <a:off x="4257675" y="53169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21793155-0553-459F-AC39-3BB92D5668BC}"/>
                </a:ext>
              </a:extLst>
            </p:cNvPr>
            <p:cNvSpPr/>
            <p:nvPr/>
          </p:nvSpPr>
          <p:spPr>
            <a:xfrm>
              <a:off x="2828928" y="45168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886A7FD0-C052-4966-B43D-6F4CD7786AAB}"/>
                </a:ext>
              </a:extLst>
            </p:cNvPr>
            <p:cNvSpPr/>
            <p:nvPr/>
          </p:nvSpPr>
          <p:spPr>
            <a:xfrm>
              <a:off x="3286128" y="4974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a:extLst>
                <a:ext uri="{FF2B5EF4-FFF2-40B4-BE49-F238E27FC236}">
                  <a16:creationId xmlns:a16="http://schemas.microsoft.com/office/drawing/2014/main" id="{CB6E045A-ACE8-422E-A8B3-43C5256EB641}"/>
                </a:ext>
              </a:extLst>
            </p:cNvPr>
            <p:cNvSpPr/>
            <p:nvPr/>
          </p:nvSpPr>
          <p:spPr>
            <a:xfrm>
              <a:off x="4048128" y="5736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a:extLst>
                <a:ext uri="{FF2B5EF4-FFF2-40B4-BE49-F238E27FC236}">
                  <a16:creationId xmlns:a16="http://schemas.microsoft.com/office/drawing/2014/main" id="{F20AFB51-3CC8-4097-B847-BAF9DC929AF5}"/>
                </a:ext>
              </a:extLst>
            </p:cNvPr>
            <p:cNvSpPr/>
            <p:nvPr/>
          </p:nvSpPr>
          <p:spPr>
            <a:xfrm>
              <a:off x="2092304" y="4345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id="{B02ADCFD-526C-46F2-92C3-8BC08F6B3B00}"/>
                </a:ext>
              </a:extLst>
            </p:cNvPr>
            <p:cNvSpPr/>
            <p:nvPr/>
          </p:nvSpPr>
          <p:spPr>
            <a:xfrm>
              <a:off x="2397104" y="46501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A97D44A4-B50C-45DF-B182-C30F1C22AB01}"/>
                </a:ext>
              </a:extLst>
            </p:cNvPr>
            <p:cNvSpPr/>
            <p:nvPr/>
          </p:nvSpPr>
          <p:spPr>
            <a:xfrm>
              <a:off x="2035157" y="519502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a:extLst>
                <a:ext uri="{FF2B5EF4-FFF2-40B4-BE49-F238E27FC236}">
                  <a16:creationId xmlns:a16="http://schemas.microsoft.com/office/drawing/2014/main" id="{22EC4E0D-A2A7-48BA-9046-84F3747C117E}"/>
                </a:ext>
              </a:extLst>
            </p:cNvPr>
            <p:cNvSpPr/>
            <p:nvPr/>
          </p:nvSpPr>
          <p:spPr>
            <a:xfrm>
              <a:off x="2701904" y="49549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D240AADD-5200-4382-9A1A-358C7F7A2FC5}"/>
                </a:ext>
              </a:extLst>
            </p:cNvPr>
            <p:cNvSpPr/>
            <p:nvPr/>
          </p:nvSpPr>
          <p:spPr>
            <a:xfrm>
              <a:off x="2105034" y="559507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D0F91F57-0436-4521-817A-5C134D4E09C3}"/>
                </a:ext>
              </a:extLst>
            </p:cNvPr>
            <p:cNvSpPr/>
            <p:nvPr/>
          </p:nvSpPr>
          <p:spPr>
            <a:xfrm>
              <a:off x="3311504" y="5564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9A8B3265-B4EC-4ACC-9BCE-E4489024BD28}"/>
                </a:ext>
              </a:extLst>
            </p:cNvPr>
            <p:cNvSpPr/>
            <p:nvPr/>
          </p:nvSpPr>
          <p:spPr>
            <a:xfrm>
              <a:off x="3616304" y="5869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5446AD85-01FF-4B81-84DF-A2B7B03C6B6C}"/>
                </a:ext>
              </a:extLst>
            </p:cNvPr>
            <p:cNvSpPr/>
            <p:nvPr/>
          </p:nvSpPr>
          <p:spPr>
            <a:xfrm>
              <a:off x="3016175" y="20776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859D1C20-EEA9-4167-B31D-9489F8F98262}"/>
                </a:ext>
              </a:extLst>
            </p:cNvPr>
            <p:cNvSpPr/>
            <p:nvPr/>
          </p:nvSpPr>
          <p:spPr>
            <a:xfrm>
              <a:off x="3473375" y="25348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a:extLst>
                <a:ext uri="{FF2B5EF4-FFF2-40B4-BE49-F238E27FC236}">
                  <a16:creationId xmlns:a16="http://schemas.microsoft.com/office/drawing/2014/main" id="{EDE28AD3-BF66-4B50-8E98-4AD34A17846B}"/>
                </a:ext>
              </a:extLst>
            </p:cNvPr>
            <p:cNvSpPr/>
            <p:nvPr/>
          </p:nvSpPr>
          <p:spPr>
            <a:xfrm>
              <a:off x="2044628" y="1734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47BE9C93-5CCE-458B-88D7-B0285A17E594}"/>
                </a:ext>
              </a:extLst>
            </p:cNvPr>
            <p:cNvSpPr/>
            <p:nvPr/>
          </p:nvSpPr>
          <p:spPr>
            <a:xfrm>
              <a:off x="1933455" y="219390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a:extLst>
                <a:ext uri="{FF2B5EF4-FFF2-40B4-BE49-F238E27FC236}">
                  <a16:creationId xmlns:a16="http://schemas.microsoft.com/office/drawing/2014/main" id="{5B481C55-631F-470B-B823-02956F85F0F5}"/>
                </a:ext>
              </a:extLst>
            </p:cNvPr>
            <p:cNvSpPr/>
            <p:nvPr/>
          </p:nvSpPr>
          <p:spPr>
            <a:xfrm>
              <a:off x="2501828" y="2191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a:extLst>
                <a:ext uri="{FF2B5EF4-FFF2-40B4-BE49-F238E27FC236}">
                  <a16:creationId xmlns:a16="http://schemas.microsoft.com/office/drawing/2014/main" id="{80357874-2126-44A7-930A-7340CB298175}"/>
                </a:ext>
              </a:extLst>
            </p:cNvPr>
            <p:cNvSpPr/>
            <p:nvPr/>
          </p:nvSpPr>
          <p:spPr>
            <a:xfrm>
              <a:off x="2625555" y="16890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a:extLst>
                <a:ext uri="{FF2B5EF4-FFF2-40B4-BE49-F238E27FC236}">
                  <a16:creationId xmlns:a16="http://schemas.microsoft.com/office/drawing/2014/main" id="{98741A7D-F80C-404E-860E-D3F3449576BD}"/>
                </a:ext>
              </a:extLst>
            </p:cNvPr>
            <p:cNvSpPr/>
            <p:nvPr/>
          </p:nvSpPr>
          <p:spPr>
            <a:xfrm>
              <a:off x="3111428" y="28015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D04DA7E1-C28D-4374-8253-C7A51C61F7D1}"/>
                </a:ext>
              </a:extLst>
            </p:cNvPr>
            <p:cNvSpPr/>
            <p:nvPr/>
          </p:nvSpPr>
          <p:spPr>
            <a:xfrm>
              <a:off x="3568628" y="3258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a:extLst>
                <a:ext uri="{FF2B5EF4-FFF2-40B4-BE49-F238E27FC236}">
                  <a16:creationId xmlns:a16="http://schemas.microsoft.com/office/drawing/2014/main" id="{441591C2-529D-4C23-9066-AA3AE1F9E7AD}"/>
                </a:ext>
              </a:extLst>
            </p:cNvPr>
            <p:cNvSpPr/>
            <p:nvPr/>
          </p:nvSpPr>
          <p:spPr>
            <a:xfrm>
              <a:off x="2374804" y="26301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a:extLst>
                <a:ext uri="{FF2B5EF4-FFF2-40B4-BE49-F238E27FC236}">
                  <a16:creationId xmlns:a16="http://schemas.microsoft.com/office/drawing/2014/main" id="{3E6AC344-1517-42FC-B40D-15748870D425}"/>
                </a:ext>
              </a:extLst>
            </p:cNvPr>
            <p:cNvSpPr/>
            <p:nvPr/>
          </p:nvSpPr>
          <p:spPr>
            <a:xfrm>
              <a:off x="2679604" y="29349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a:extLst>
                <a:ext uri="{FF2B5EF4-FFF2-40B4-BE49-F238E27FC236}">
                  <a16:creationId xmlns:a16="http://schemas.microsoft.com/office/drawing/2014/main" id="{9A3D5E70-B468-4947-8970-A15FE5CA794C}"/>
                </a:ext>
              </a:extLst>
            </p:cNvPr>
            <p:cNvSpPr/>
            <p:nvPr/>
          </p:nvSpPr>
          <p:spPr>
            <a:xfrm>
              <a:off x="2984404" y="32397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68D0EBDA-0D23-4CAD-8D5F-286CD5DF7FC9}"/>
                </a:ext>
              </a:extLst>
            </p:cNvPr>
            <p:cNvSpPr/>
            <p:nvPr/>
          </p:nvSpPr>
          <p:spPr>
            <a:xfrm>
              <a:off x="3609969" y="51796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073465D5-39F0-4166-9158-723CA3F9F4A0}"/>
                </a:ext>
              </a:extLst>
            </p:cNvPr>
            <p:cNvSpPr/>
            <p:nvPr/>
          </p:nvSpPr>
          <p:spPr>
            <a:xfrm>
              <a:off x="4611572" y="41739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a:extLst>
                <a:ext uri="{FF2B5EF4-FFF2-40B4-BE49-F238E27FC236}">
                  <a16:creationId xmlns:a16="http://schemas.microsoft.com/office/drawing/2014/main" id="{DCBCA859-D38E-4EF1-9B88-80C19542377F}"/>
                </a:ext>
              </a:extLst>
            </p:cNvPr>
            <p:cNvSpPr/>
            <p:nvPr/>
          </p:nvSpPr>
          <p:spPr>
            <a:xfrm>
              <a:off x="1489039" y="43072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9C593A10-E000-43AD-A1C1-1FEB59F1E8FD}"/>
                </a:ext>
              </a:extLst>
            </p:cNvPr>
            <p:cNvSpPr/>
            <p:nvPr/>
          </p:nvSpPr>
          <p:spPr>
            <a:xfrm>
              <a:off x="5068772" y="46311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a:extLst>
                <a:ext uri="{FF2B5EF4-FFF2-40B4-BE49-F238E27FC236}">
                  <a16:creationId xmlns:a16="http://schemas.microsoft.com/office/drawing/2014/main" id="{1E580AA2-4424-49AA-8566-AFD16011D94A}"/>
                </a:ext>
              </a:extLst>
            </p:cNvPr>
            <p:cNvSpPr/>
            <p:nvPr/>
          </p:nvSpPr>
          <p:spPr>
            <a:xfrm>
              <a:off x="5373572" y="49359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A03F66D7-D714-4D99-A7CC-EC36F10F7BC8}"/>
                </a:ext>
              </a:extLst>
            </p:cNvPr>
            <p:cNvSpPr/>
            <p:nvPr/>
          </p:nvSpPr>
          <p:spPr>
            <a:xfrm>
              <a:off x="4979914" y="4421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9322E2DC-662B-4561-8509-578CDCCF5B91}"/>
                </a:ext>
              </a:extLst>
            </p:cNvPr>
            <p:cNvSpPr/>
            <p:nvPr/>
          </p:nvSpPr>
          <p:spPr>
            <a:xfrm>
              <a:off x="5284714" y="4726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a:extLst>
                <a:ext uri="{FF2B5EF4-FFF2-40B4-BE49-F238E27FC236}">
                  <a16:creationId xmlns:a16="http://schemas.microsoft.com/office/drawing/2014/main" id="{50023B51-5338-4DD9-B9D9-69CA9E14776B}"/>
                </a:ext>
              </a:extLst>
            </p:cNvPr>
            <p:cNvSpPr/>
            <p:nvPr/>
          </p:nvSpPr>
          <p:spPr>
            <a:xfrm>
              <a:off x="5222833" y="566554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a:extLst>
                <a:ext uri="{FF2B5EF4-FFF2-40B4-BE49-F238E27FC236}">
                  <a16:creationId xmlns:a16="http://schemas.microsoft.com/office/drawing/2014/main" id="{30415975-59C0-47ED-8F0A-4C040C249B7A}"/>
                </a:ext>
              </a:extLst>
            </p:cNvPr>
            <p:cNvSpPr/>
            <p:nvPr/>
          </p:nvSpPr>
          <p:spPr>
            <a:xfrm>
              <a:off x="4617967" y="46882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156CB4C2-D862-44D8-9557-CEB1661B204F}"/>
                </a:ext>
              </a:extLst>
            </p:cNvPr>
            <p:cNvSpPr/>
            <p:nvPr/>
          </p:nvSpPr>
          <p:spPr>
            <a:xfrm>
              <a:off x="4841707" y="54617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F0F09F21-C792-4AB6-B7EF-0902D37E63DE}"/>
                </a:ext>
              </a:extLst>
            </p:cNvPr>
            <p:cNvSpPr/>
            <p:nvPr/>
          </p:nvSpPr>
          <p:spPr>
            <a:xfrm>
              <a:off x="3881343" y="45168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a:extLst>
                <a:ext uri="{FF2B5EF4-FFF2-40B4-BE49-F238E27FC236}">
                  <a16:creationId xmlns:a16="http://schemas.microsoft.com/office/drawing/2014/main" id="{DF5F67A7-8CD8-4528-A449-C094FD17C9AA}"/>
                </a:ext>
              </a:extLst>
            </p:cNvPr>
            <p:cNvSpPr/>
            <p:nvPr/>
          </p:nvSpPr>
          <p:spPr>
            <a:xfrm>
              <a:off x="4186143" y="48216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a16="http://schemas.microsoft.com/office/drawing/2014/main" id="{9675AD01-DF8E-459A-A6AF-BF300CE9F834}"/>
                </a:ext>
              </a:extLst>
            </p:cNvPr>
            <p:cNvSpPr/>
            <p:nvPr/>
          </p:nvSpPr>
          <p:spPr>
            <a:xfrm>
              <a:off x="3824196" y="536647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7FA8EAE2-1AB3-41F4-A31F-B3AC63C167C9}"/>
                </a:ext>
              </a:extLst>
            </p:cNvPr>
            <p:cNvSpPr/>
            <p:nvPr/>
          </p:nvSpPr>
          <p:spPr>
            <a:xfrm>
              <a:off x="4490943" y="51264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ECAE4B49-F86B-4811-A712-8F0F95A9B586}"/>
                </a:ext>
              </a:extLst>
            </p:cNvPr>
            <p:cNvSpPr/>
            <p:nvPr/>
          </p:nvSpPr>
          <p:spPr>
            <a:xfrm>
              <a:off x="2006700" y="32118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68DD2448-75A5-417B-80C9-14D122C001B9}"/>
                </a:ext>
              </a:extLst>
            </p:cNvPr>
            <p:cNvSpPr/>
            <p:nvPr/>
          </p:nvSpPr>
          <p:spPr>
            <a:xfrm>
              <a:off x="2311500" y="35166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2F2726C2-A448-492C-87C2-6090155EAC23}"/>
                </a:ext>
              </a:extLst>
            </p:cNvPr>
            <p:cNvSpPr/>
            <p:nvPr/>
          </p:nvSpPr>
          <p:spPr>
            <a:xfrm>
              <a:off x="1644753" y="34785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0DCCFF2D-C783-4A74-904E-CF8C56BF07E0}"/>
                </a:ext>
              </a:extLst>
            </p:cNvPr>
            <p:cNvSpPr/>
            <p:nvPr/>
          </p:nvSpPr>
          <p:spPr>
            <a:xfrm>
              <a:off x="2101953" y="39357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a16="http://schemas.microsoft.com/office/drawing/2014/main" id="{790AFE3E-39DE-4BC5-94CF-A0D42B340B03}"/>
                </a:ext>
              </a:extLst>
            </p:cNvPr>
            <p:cNvSpPr/>
            <p:nvPr/>
          </p:nvSpPr>
          <p:spPr>
            <a:xfrm>
              <a:off x="908129" y="33071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a16="http://schemas.microsoft.com/office/drawing/2014/main" id="{35892C52-4D4D-4152-830D-1E9D7DAE016C}"/>
                </a:ext>
              </a:extLst>
            </p:cNvPr>
            <p:cNvSpPr/>
            <p:nvPr/>
          </p:nvSpPr>
          <p:spPr>
            <a:xfrm>
              <a:off x="1212929" y="36119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09A471F6-9FE7-470D-AD7F-9B3B887F8DBA}"/>
                </a:ext>
              </a:extLst>
            </p:cNvPr>
            <p:cNvSpPr/>
            <p:nvPr/>
          </p:nvSpPr>
          <p:spPr>
            <a:xfrm>
              <a:off x="850982" y="41567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3CAD3279-DE16-427A-B6BA-C03F68D47AF7}"/>
                </a:ext>
              </a:extLst>
            </p:cNvPr>
            <p:cNvSpPr/>
            <p:nvPr/>
          </p:nvSpPr>
          <p:spPr>
            <a:xfrm>
              <a:off x="1517729" y="39167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9748DE9D-474F-46B0-87A6-6E9A1DDA5ED2}"/>
                </a:ext>
              </a:extLst>
            </p:cNvPr>
            <p:cNvSpPr/>
            <p:nvPr/>
          </p:nvSpPr>
          <p:spPr>
            <a:xfrm>
              <a:off x="2127329" y="45263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9C9A0C25-BDCC-4E26-A9CD-3EB50DA9D293}"/>
                </a:ext>
              </a:extLst>
            </p:cNvPr>
            <p:cNvSpPr/>
            <p:nvPr/>
          </p:nvSpPr>
          <p:spPr>
            <a:xfrm>
              <a:off x="1984400" y="34587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EB15E162-5FF2-4049-8774-35A7AE26B722}"/>
                </a:ext>
              </a:extLst>
            </p:cNvPr>
            <p:cNvSpPr/>
            <p:nvPr/>
          </p:nvSpPr>
          <p:spPr>
            <a:xfrm>
              <a:off x="2289200" y="37635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a:extLst>
                <a:ext uri="{FF2B5EF4-FFF2-40B4-BE49-F238E27FC236}">
                  <a16:creationId xmlns:a16="http://schemas.microsoft.com/office/drawing/2014/main" id="{986A78F4-F789-41A0-8AC5-FF7E4EE490A4}"/>
                </a:ext>
              </a:extLst>
            </p:cNvPr>
            <p:cNvSpPr/>
            <p:nvPr/>
          </p:nvSpPr>
          <p:spPr>
            <a:xfrm>
              <a:off x="2594000" y="40683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6" name="Groupe 225">
            <a:extLst>
              <a:ext uri="{FF2B5EF4-FFF2-40B4-BE49-F238E27FC236}">
                <a16:creationId xmlns:a16="http://schemas.microsoft.com/office/drawing/2014/main" id="{A8F3339E-2CAF-4568-B18C-698AAA79FE9C}"/>
              </a:ext>
            </a:extLst>
          </p:cNvPr>
          <p:cNvGrpSpPr/>
          <p:nvPr/>
        </p:nvGrpSpPr>
        <p:grpSpPr>
          <a:xfrm>
            <a:off x="9634475" y="5179387"/>
            <a:ext cx="1241137" cy="1190625"/>
            <a:chOff x="8803895" y="5179387"/>
            <a:chExt cx="1241137" cy="1190625"/>
          </a:xfrm>
        </p:grpSpPr>
        <p:sp>
          <p:nvSpPr>
            <p:cNvPr id="118" name="Rectangle 117">
              <a:extLst>
                <a:ext uri="{FF2B5EF4-FFF2-40B4-BE49-F238E27FC236}">
                  <a16:creationId xmlns:a16="http://schemas.microsoft.com/office/drawing/2014/main" id="{EB3115C8-3561-4ACD-9B16-AE84320FE16A}"/>
                </a:ext>
              </a:extLst>
            </p:cNvPr>
            <p:cNvSpPr/>
            <p:nvPr/>
          </p:nvSpPr>
          <p:spPr>
            <a:xfrm>
              <a:off x="8803895" y="5179387"/>
              <a:ext cx="1241137" cy="11906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Ellipse 122">
              <a:extLst>
                <a:ext uri="{FF2B5EF4-FFF2-40B4-BE49-F238E27FC236}">
                  <a16:creationId xmlns:a16="http://schemas.microsoft.com/office/drawing/2014/main" id="{432E0AAE-D6E9-4A74-8A04-84F869090993}"/>
                </a:ext>
              </a:extLst>
            </p:cNvPr>
            <p:cNvSpPr/>
            <p:nvPr/>
          </p:nvSpPr>
          <p:spPr>
            <a:xfrm>
              <a:off x="9304991" y="5223667"/>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a:extLst>
                <a:ext uri="{FF2B5EF4-FFF2-40B4-BE49-F238E27FC236}">
                  <a16:creationId xmlns:a16="http://schemas.microsoft.com/office/drawing/2014/main" id="{AD2D26E8-5B91-488E-86A8-4D91487422CF}"/>
                </a:ext>
              </a:extLst>
            </p:cNvPr>
            <p:cNvSpPr/>
            <p:nvPr/>
          </p:nvSpPr>
          <p:spPr>
            <a:xfrm>
              <a:off x="9635652" y="5338660"/>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131">
              <a:extLst>
                <a:ext uri="{FF2B5EF4-FFF2-40B4-BE49-F238E27FC236}">
                  <a16:creationId xmlns:a16="http://schemas.microsoft.com/office/drawing/2014/main" id="{FC71F69E-7BD7-4522-AE18-B8FE148D4267}"/>
                </a:ext>
              </a:extLst>
            </p:cNvPr>
            <p:cNvSpPr/>
            <p:nvPr/>
          </p:nvSpPr>
          <p:spPr>
            <a:xfrm>
              <a:off x="9933581" y="5393951"/>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a:extLst>
                <a:ext uri="{FF2B5EF4-FFF2-40B4-BE49-F238E27FC236}">
                  <a16:creationId xmlns:a16="http://schemas.microsoft.com/office/drawing/2014/main" id="{F37B29A0-6C8C-4C04-9D14-B7CB6A6BDF44}"/>
                </a:ext>
              </a:extLst>
            </p:cNvPr>
            <p:cNvSpPr/>
            <p:nvPr/>
          </p:nvSpPr>
          <p:spPr>
            <a:xfrm>
              <a:off x="9652160" y="5865391"/>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a:extLst>
                <a:ext uri="{FF2B5EF4-FFF2-40B4-BE49-F238E27FC236}">
                  <a16:creationId xmlns:a16="http://schemas.microsoft.com/office/drawing/2014/main" id="{4934D626-030F-42BA-BFC5-E30A0987FF0C}"/>
                </a:ext>
              </a:extLst>
            </p:cNvPr>
            <p:cNvSpPr/>
            <p:nvPr/>
          </p:nvSpPr>
          <p:spPr>
            <a:xfrm>
              <a:off x="8868032" y="5240012"/>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a:extLst>
                <a:ext uri="{FF2B5EF4-FFF2-40B4-BE49-F238E27FC236}">
                  <a16:creationId xmlns:a16="http://schemas.microsoft.com/office/drawing/2014/main" id="{CD9D0E98-AD86-4A10-9EBB-F8333A4B8A91}"/>
                </a:ext>
              </a:extLst>
            </p:cNvPr>
            <p:cNvSpPr/>
            <p:nvPr/>
          </p:nvSpPr>
          <p:spPr>
            <a:xfrm>
              <a:off x="9871044" y="5238099"/>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a:extLst>
                <a:ext uri="{FF2B5EF4-FFF2-40B4-BE49-F238E27FC236}">
                  <a16:creationId xmlns:a16="http://schemas.microsoft.com/office/drawing/2014/main" id="{D3DDD5FD-82AD-4C31-B65F-8899CCD159A4}"/>
                </a:ext>
              </a:extLst>
            </p:cNvPr>
            <p:cNvSpPr/>
            <p:nvPr/>
          </p:nvSpPr>
          <p:spPr>
            <a:xfrm>
              <a:off x="8866417" y="6232909"/>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Ellipse 150">
              <a:extLst>
                <a:ext uri="{FF2B5EF4-FFF2-40B4-BE49-F238E27FC236}">
                  <a16:creationId xmlns:a16="http://schemas.microsoft.com/office/drawing/2014/main" id="{9394D697-1F3B-493B-9D70-125EF027FE86}"/>
                </a:ext>
              </a:extLst>
            </p:cNvPr>
            <p:cNvSpPr/>
            <p:nvPr/>
          </p:nvSpPr>
          <p:spPr>
            <a:xfrm>
              <a:off x="8951410" y="5466111"/>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Ellipse 168">
              <a:extLst>
                <a:ext uri="{FF2B5EF4-FFF2-40B4-BE49-F238E27FC236}">
                  <a16:creationId xmlns:a16="http://schemas.microsoft.com/office/drawing/2014/main" id="{6849724A-234B-433B-AB82-AAF530CC9F98}"/>
                </a:ext>
              </a:extLst>
            </p:cNvPr>
            <p:cNvSpPr/>
            <p:nvPr/>
          </p:nvSpPr>
          <p:spPr>
            <a:xfrm>
              <a:off x="9964850" y="5648914"/>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Ellipse 180">
              <a:extLst>
                <a:ext uri="{FF2B5EF4-FFF2-40B4-BE49-F238E27FC236}">
                  <a16:creationId xmlns:a16="http://schemas.microsoft.com/office/drawing/2014/main" id="{3F2A9605-44E9-4D21-995A-1D31624EAC6C}"/>
                </a:ext>
              </a:extLst>
            </p:cNvPr>
            <p:cNvSpPr/>
            <p:nvPr/>
          </p:nvSpPr>
          <p:spPr>
            <a:xfrm>
              <a:off x="9645752" y="6288725"/>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Ellipse 181">
              <a:extLst>
                <a:ext uri="{FF2B5EF4-FFF2-40B4-BE49-F238E27FC236}">
                  <a16:creationId xmlns:a16="http://schemas.microsoft.com/office/drawing/2014/main" id="{FEF22904-DC4E-407E-A55C-50E23753093F}"/>
                </a:ext>
              </a:extLst>
            </p:cNvPr>
            <p:cNvSpPr/>
            <p:nvPr/>
          </p:nvSpPr>
          <p:spPr>
            <a:xfrm>
              <a:off x="9151857" y="5937551"/>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a:extLst>
                <a:ext uri="{FF2B5EF4-FFF2-40B4-BE49-F238E27FC236}">
                  <a16:creationId xmlns:a16="http://schemas.microsoft.com/office/drawing/2014/main" id="{CDD865F6-1685-449D-B357-90930712534B}"/>
                </a:ext>
              </a:extLst>
            </p:cNvPr>
            <p:cNvSpPr/>
            <p:nvPr/>
          </p:nvSpPr>
          <p:spPr>
            <a:xfrm>
              <a:off x="9155072" y="6253137"/>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a:extLst>
                <a:ext uri="{FF2B5EF4-FFF2-40B4-BE49-F238E27FC236}">
                  <a16:creationId xmlns:a16="http://schemas.microsoft.com/office/drawing/2014/main" id="{4A31F1C7-7CA9-40BA-8C29-DF9D8E6ED064}"/>
                </a:ext>
              </a:extLst>
            </p:cNvPr>
            <p:cNvSpPr/>
            <p:nvPr/>
          </p:nvSpPr>
          <p:spPr>
            <a:xfrm>
              <a:off x="9536706" y="6322399"/>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Ellipse 189">
              <a:extLst>
                <a:ext uri="{FF2B5EF4-FFF2-40B4-BE49-F238E27FC236}">
                  <a16:creationId xmlns:a16="http://schemas.microsoft.com/office/drawing/2014/main" id="{B9D9BE42-31FF-488C-95B5-5AB29343274C}"/>
                </a:ext>
              </a:extLst>
            </p:cNvPr>
            <p:cNvSpPr/>
            <p:nvPr/>
          </p:nvSpPr>
          <p:spPr>
            <a:xfrm>
              <a:off x="9500613" y="5480355"/>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8" name="Ellipse 207">
              <a:extLst>
                <a:ext uri="{FF2B5EF4-FFF2-40B4-BE49-F238E27FC236}">
                  <a16:creationId xmlns:a16="http://schemas.microsoft.com/office/drawing/2014/main" id="{0565F1D3-201D-4857-8575-0DB688572F83}"/>
                </a:ext>
              </a:extLst>
            </p:cNvPr>
            <p:cNvSpPr/>
            <p:nvPr/>
          </p:nvSpPr>
          <p:spPr>
            <a:xfrm>
              <a:off x="9789651" y="6024141"/>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5" name="Ellipse 214">
              <a:extLst>
                <a:ext uri="{FF2B5EF4-FFF2-40B4-BE49-F238E27FC236}">
                  <a16:creationId xmlns:a16="http://schemas.microsoft.com/office/drawing/2014/main" id="{ABD08F10-D2D0-4F14-8514-A462D9E85675}"/>
                </a:ext>
              </a:extLst>
            </p:cNvPr>
            <p:cNvSpPr/>
            <p:nvPr/>
          </p:nvSpPr>
          <p:spPr>
            <a:xfrm>
              <a:off x="9362201" y="5723696"/>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Ellipse 219">
              <a:extLst>
                <a:ext uri="{FF2B5EF4-FFF2-40B4-BE49-F238E27FC236}">
                  <a16:creationId xmlns:a16="http://schemas.microsoft.com/office/drawing/2014/main" id="{7F529B34-9361-43BA-A4F9-BB6F6FED11C0}"/>
                </a:ext>
              </a:extLst>
            </p:cNvPr>
            <p:cNvSpPr/>
            <p:nvPr/>
          </p:nvSpPr>
          <p:spPr>
            <a:xfrm>
              <a:off x="8838392" y="5889936"/>
              <a:ext cx="28862" cy="288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7" name="ZoneTexte 226">
            <a:extLst>
              <a:ext uri="{FF2B5EF4-FFF2-40B4-BE49-F238E27FC236}">
                <a16:creationId xmlns:a16="http://schemas.microsoft.com/office/drawing/2014/main" id="{01A48AD4-730F-4368-877F-AC35DB0327F9}"/>
              </a:ext>
            </a:extLst>
          </p:cNvPr>
          <p:cNvSpPr txBox="1"/>
          <p:nvPr/>
        </p:nvSpPr>
        <p:spPr>
          <a:xfrm>
            <a:off x="6770860" y="6447750"/>
            <a:ext cx="1795492" cy="369332"/>
          </a:xfrm>
          <a:prstGeom prst="rect">
            <a:avLst/>
          </a:prstGeom>
          <a:noFill/>
        </p:spPr>
        <p:txBody>
          <a:bodyPr wrap="none" rtlCol="0">
            <a:spAutoFit/>
          </a:bodyPr>
          <a:lstStyle/>
          <a:p>
            <a:r>
              <a:rPr lang="fr-FR" b="1" dirty="0"/>
              <a:t>Régime visqueux</a:t>
            </a:r>
            <a:endParaRPr lang="fr-FR" dirty="0"/>
          </a:p>
        </p:txBody>
      </p:sp>
      <p:sp>
        <p:nvSpPr>
          <p:cNvPr id="228" name="ZoneTexte 227">
            <a:extLst>
              <a:ext uri="{FF2B5EF4-FFF2-40B4-BE49-F238E27FC236}">
                <a16:creationId xmlns:a16="http://schemas.microsoft.com/office/drawing/2014/main" id="{59DFA226-7D2F-487D-AA43-F6A064524E36}"/>
              </a:ext>
            </a:extLst>
          </p:cNvPr>
          <p:cNvSpPr txBox="1"/>
          <p:nvPr/>
        </p:nvSpPr>
        <p:spPr>
          <a:xfrm>
            <a:off x="9361024" y="6423225"/>
            <a:ext cx="2070247" cy="369332"/>
          </a:xfrm>
          <a:prstGeom prst="rect">
            <a:avLst/>
          </a:prstGeom>
          <a:noFill/>
        </p:spPr>
        <p:txBody>
          <a:bodyPr wrap="none" rtlCol="0">
            <a:spAutoFit/>
          </a:bodyPr>
          <a:lstStyle/>
          <a:p>
            <a:r>
              <a:rPr lang="fr-FR" b="1" dirty="0"/>
              <a:t>Régime moléculaire</a:t>
            </a:r>
            <a:endParaRPr lang="fr-FR" dirty="0"/>
          </a:p>
        </p:txBody>
      </p:sp>
      <p:sp>
        <p:nvSpPr>
          <p:cNvPr id="6" name="ZoneTexte 5">
            <a:extLst>
              <a:ext uri="{FF2B5EF4-FFF2-40B4-BE49-F238E27FC236}">
                <a16:creationId xmlns:a16="http://schemas.microsoft.com/office/drawing/2014/main" id="{D8E4DEDF-29CC-4B2E-99CC-0DCF070D9664}"/>
              </a:ext>
            </a:extLst>
          </p:cNvPr>
          <p:cNvSpPr txBox="1"/>
          <p:nvPr/>
        </p:nvSpPr>
        <p:spPr>
          <a:xfrm>
            <a:off x="10255043" y="2182991"/>
            <a:ext cx="1592167" cy="276999"/>
          </a:xfrm>
          <a:prstGeom prst="rect">
            <a:avLst/>
          </a:prstGeom>
          <a:noFill/>
        </p:spPr>
        <p:txBody>
          <a:bodyPr wrap="none" rtlCol="0">
            <a:spAutoFit/>
          </a:bodyPr>
          <a:lstStyle/>
          <a:p>
            <a:r>
              <a:rPr lang="fr-FR" sz="1200" i="1" dirty="0"/>
              <a:t>Image : Romain Jarrier</a:t>
            </a:r>
          </a:p>
        </p:txBody>
      </p:sp>
    </p:spTree>
    <p:extLst>
      <p:ext uri="{BB962C8B-B14F-4D97-AF65-F5344CB8AC3E}">
        <p14:creationId xmlns:p14="http://schemas.microsoft.com/office/powerpoint/2010/main" val="272518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FC2CEF9F-07F3-459D-8CA9-6590C47FF0E0}"/>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Les familles de pompes à vide</a:t>
            </a:r>
            <a:endParaRPr lang="fr-FR" b="1" dirty="0">
              <a:solidFill>
                <a:schemeClr val="tx1"/>
              </a:solidFill>
            </a:endParaRPr>
          </a:p>
        </p:txBody>
      </p:sp>
      <p:grpSp>
        <p:nvGrpSpPr>
          <p:cNvPr id="77" name="Groupe 76">
            <a:extLst>
              <a:ext uri="{FF2B5EF4-FFF2-40B4-BE49-F238E27FC236}">
                <a16:creationId xmlns:a16="http://schemas.microsoft.com/office/drawing/2014/main" id="{C5059CE2-1100-41A6-93EE-9EF1E1D10149}"/>
              </a:ext>
            </a:extLst>
          </p:cNvPr>
          <p:cNvGrpSpPr/>
          <p:nvPr/>
        </p:nvGrpSpPr>
        <p:grpSpPr>
          <a:xfrm>
            <a:off x="482100" y="1590675"/>
            <a:ext cx="5426738" cy="4858562"/>
            <a:chOff x="482100" y="1590675"/>
            <a:chExt cx="5426738" cy="4858562"/>
          </a:xfrm>
        </p:grpSpPr>
        <p:sp>
          <p:nvSpPr>
            <p:cNvPr id="5" name="Rectangle : coins arrondis 4">
              <a:extLst>
                <a:ext uri="{FF2B5EF4-FFF2-40B4-BE49-F238E27FC236}">
                  <a16:creationId xmlns:a16="http://schemas.microsoft.com/office/drawing/2014/main" id="{0D504C6A-E3CB-49F3-AB0F-21FE59B924F9}"/>
                </a:ext>
              </a:extLst>
            </p:cNvPr>
            <p:cNvSpPr/>
            <p:nvPr/>
          </p:nvSpPr>
          <p:spPr>
            <a:xfrm>
              <a:off x="1790700" y="1590675"/>
              <a:ext cx="2160000" cy="450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Transfert de flux</a:t>
              </a:r>
            </a:p>
          </p:txBody>
        </p:sp>
        <p:sp>
          <p:nvSpPr>
            <p:cNvPr id="6" name="Rectangle : coins arrondis 5">
              <a:extLst>
                <a:ext uri="{FF2B5EF4-FFF2-40B4-BE49-F238E27FC236}">
                  <a16:creationId xmlns:a16="http://schemas.microsoft.com/office/drawing/2014/main" id="{D3460CE9-1837-4FF1-BA31-1EA165F7C97D}"/>
                </a:ext>
              </a:extLst>
            </p:cNvPr>
            <p:cNvSpPr/>
            <p:nvPr/>
          </p:nvSpPr>
          <p:spPr>
            <a:xfrm>
              <a:off x="482100" y="2741250"/>
              <a:ext cx="1800000" cy="450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Volumétrique</a:t>
              </a:r>
            </a:p>
          </p:txBody>
        </p:sp>
        <p:sp>
          <p:nvSpPr>
            <p:cNvPr id="7" name="Rectangle : coins arrondis 6">
              <a:extLst>
                <a:ext uri="{FF2B5EF4-FFF2-40B4-BE49-F238E27FC236}">
                  <a16:creationId xmlns:a16="http://schemas.microsoft.com/office/drawing/2014/main" id="{7F63F703-22AC-4A55-97C5-3CD7055C7FFB}"/>
                </a:ext>
              </a:extLst>
            </p:cNvPr>
            <p:cNvSpPr/>
            <p:nvPr/>
          </p:nvSpPr>
          <p:spPr>
            <a:xfrm>
              <a:off x="3540820" y="2740876"/>
              <a:ext cx="1800000" cy="450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Cinétique</a:t>
              </a:r>
            </a:p>
          </p:txBody>
        </p:sp>
        <p:cxnSp>
          <p:nvCxnSpPr>
            <p:cNvPr id="9" name="Connecteur droit 8">
              <a:extLst>
                <a:ext uri="{FF2B5EF4-FFF2-40B4-BE49-F238E27FC236}">
                  <a16:creationId xmlns:a16="http://schemas.microsoft.com/office/drawing/2014/main" id="{2D8F5E61-3C54-44DA-9B61-B326D6122EA0}"/>
                </a:ext>
              </a:extLst>
            </p:cNvPr>
            <p:cNvCxnSpPr/>
            <p:nvPr/>
          </p:nvCxnSpPr>
          <p:spPr>
            <a:xfrm>
              <a:off x="1937250" y="2390775"/>
              <a:ext cx="18669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0DCE51D-AA95-4571-9551-AE2FC05D4E51}"/>
                </a:ext>
              </a:extLst>
            </p:cNvPr>
            <p:cNvCxnSpPr>
              <a:cxnSpLocks/>
            </p:cNvCxnSpPr>
            <p:nvPr/>
          </p:nvCxnSpPr>
          <p:spPr>
            <a:xfrm rot="5400000">
              <a:off x="2690700" y="2220675"/>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EB2463E-4282-41FA-8BDA-6337453E1070}"/>
                </a:ext>
              </a:extLst>
            </p:cNvPr>
            <p:cNvCxnSpPr>
              <a:cxnSpLocks/>
            </p:cNvCxnSpPr>
            <p:nvPr/>
          </p:nvCxnSpPr>
          <p:spPr>
            <a:xfrm rot="5400000">
              <a:off x="1768066" y="2561627"/>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AD61FBC-2CC2-4A2F-85FB-72DE5E636EBC}"/>
                </a:ext>
              </a:extLst>
            </p:cNvPr>
            <p:cNvCxnSpPr>
              <a:cxnSpLocks/>
            </p:cNvCxnSpPr>
            <p:nvPr/>
          </p:nvCxnSpPr>
          <p:spPr>
            <a:xfrm rot="5400000">
              <a:off x="3624150" y="2561627"/>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9BD1EE8-4E56-4754-B937-0696BEA81B94}"/>
                </a:ext>
              </a:extLst>
            </p:cNvPr>
            <p:cNvCxnSpPr>
              <a:cxnSpLocks/>
            </p:cNvCxnSpPr>
            <p:nvPr/>
          </p:nvCxnSpPr>
          <p:spPr>
            <a:xfrm rot="5400000">
              <a:off x="-789750" y="4764976"/>
              <a:ext cx="3168000"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51D1BE23-BD68-47DE-A057-84F2735A8DB6}"/>
                </a:ext>
              </a:extLst>
            </p:cNvPr>
            <p:cNvSpPr/>
            <p:nvPr/>
          </p:nvSpPr>
          <p:spPr>
            <a:xfrm>
              <a:off x="737103" y="357382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858BC2B7-273E-4295-BC8F-05906C9C0E42}"/>
                </a:ext>
              </a:extLst>
            </p:cNvPr>
            <p:cNvSpPr/>
            <p:nvPr/>
          </p:nvSpPr>
          <p:spPr>
            <a:xfrm>
              <a:off x="737103" y="40156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17325F80-00F0-4716-A6F8-746A39F249BD}"/>
                </a:ext>
              </a:extLst>
            </p:cNvPr>
            <p:cNvSpPr/>
            <p:nvPr/>
          </p:nvSpPr>
          <p:spPr>
            <a:xfrm>
              <a:off x="737103" y="445753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BC63855C-CE8B-4EF1-B78B-189CC02FA767}"/>
                </a:ext>
              </a:extLst>
            </p:cNvPr>
            <p:cNvSpPr/>
            <p:nvPr/>
          </p:nvSpPr>
          <p:spPr>
            <a:xfrm>
              <a:off x="737103" y="48993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03664AFE-B98B-4237-AF60-1382C013AD6E}"/>
                </a:ext>
              </a:extLst>
            </p:cNvPr>
            <p:cNvSpPr/>
            <p:nvPr/>
          </p:nvSpPr>
          <p:spPr>
            <a:xfrm>
              <a:off x="737103" y="534123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D2A265D7-8D5B-4CCD-99E7-3C1F8C99C249}"/>
                </a:ext>
              </a:extLst>
            </p:cNvPr>
            <p:cNvSpPr/>
            <p:nvPr/>
          </p:nvSpPr>
          <p:spPr>
            <a:xfrm>
              <a:off x="737103" y="578308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BCE06119-5564-45EA-AF89-A78B5A02F572}"/>
                </a:ext>
              </a:extLst>
            </p:cNvPr>
            <p:cNvSpPr/>
            <p:nvPr/>
          </p:nvSpPr>
          <p:spPr>
            <a:xfrm>
              <a:off x="737103" y="622493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4B9569DB-D4BA-40F8-8FFD-7544A86D7AD2}"/>
                </a:ext>
              </a:extLst>
            </p:cNvPr>
            <p:cNvSpPr txBox="1"/>
            <p:nvPr/>
          </p:nvSpPr>
          <p:spPr>
            <a:xfrm>
              <a:off x="923231" y="3457118"/>
              <a:ext cx="1511696" cy="369332"/>
            </a:xfrm>
            <a:prstGeom prst="rect">
              <a:avLst/>
            </a:prstGeom>
            <a:noFill/>
          </p:spPr>
          <p:txBody>
            <a:bodyPr wrap="none" rtlCol="0">
              <a:spAutoFit/>
            </a:bodyPr>
            <a:lstStyle/>
            <a:p>
              <a:r>
                <a:rPr lang="fr-FR" b="1" dirty="0"/>
                <a:t>A membranes</a:t>
              </a:r>
            </a:p>
          </p:txBody>
        </p:sp>
        <p:sp>
          <p:nvSpPr>
            <p:cNvPr id="22" name="ZoneTexte 21">
              <a:extLst>
                <a:ext uri="{FF2B5EF4-FFF2-40B4-BE49-F238E27FC236}">
                  <a16:creationId xmlns:a16="http://schemas.microsoft.com/office/drawing/2014/main" id="{5B7EE742-D91D-41E1-B856-C43D61E65B4A}"/>
                </a:ext>
              </a:extLst>
            </p:cNvPr>
            <p:cNvSpPr txBox="1"/>
            <p:nvPr/>
          </p:nvSpPr>
          <p:spPr>
            <a:xfrm>
              <a:off x="923231" y="3903550"/>
              <a:ext cx="945002" cy="338554"/>
            </a:xfrm>
            <a:prstGeom prst="rect">
              <a:avLst/>
            </a:prstGeom>
            <a:noFill/>
          </p:spPr>
          <p:txBody>
            <a:bodyPr wrap="none" rtlCol="0">
              <a:spAutoFit/>
            </a:bodyPr>
            <a:lstStyle/>
            <a:p>
              <a:r>
                <a:rPr lang="fr-FR" sz="1600" dirty="0"/>
                <a:t>A pistons</a:t>
              </a:r>
            </a:p>
          </p:txBody>
        </p:sp>
        <p:sp>
          <p:nvSpPr>
            <p:cNvPr id="23" name="ZoneTexte 22">
              <a:extLst>
                <a:ext uri="{FF2B5EF4-FFF2-40B4-BE49-F238E27FC236}">
                  <a16:creationId xmlns:a16="http://schemas.microsoft.com/office/drawing/2014/main" id="{64516AB6-8638-4EE9-B76F-F044861CD770}"/>
                </a:ext>
              </a:extLst>
            </p:cNvPr>
            <p:cNvSpPr txBox="1"/>
            <p:nvPr/>
          </p:nvSpPr>
          <p:spPr>
            <a:xfrm>
              <a:off x="923231" y="4345402"/>
              <a:ext cx="1145763" cy="369332"/>
            </a:xfrm>
            <a:prstGeom prst="rect">
              <a:avLst/>
            </a:prstGeom>
            <a:noFill/>
          </p:spPr>
          <p:txBody>
            <a:bodyPr wrap="none" rtlCol="0">
              <a:spAutoFit/>
            </a:bodyPr>
            <a:lstStyle/>
            <a:p>
              <a:r>
                <a:rPr lang="fr-FR" b="1" dirty="0"/>
                <a:t>A palettes</a:t>
              </a:r>
            </a:p>
          </p:txBody>
        </p:sp>
        <p:sp>
          <p:nvSpPr>
            <p:cNvPr id="24" name="ZoneTexte 23">
              <a:extLst>
                <a:ext uri="{FF2B5EF4-FFF2-40B4-BE49-F238E27FC236}">
                  <a16:creationId xmlns:a16="http://schemas.microsoft.com/office/drawing/2014/main" id="{DEBB9DF6-84CC-4649-82AD-066E588E027C}"/>
                </a:ext>
              </a:extLst>
            </p:cNvPr>
            <p:cNvSpPr txBox="1"/>
            <p:nvPr/>
          </p:nvSpPr>
          <p:spPr>
            <a:xfrm>
              <a:off x="923231" y="4787254"/>
              <a:ext cx="1101327" cy="369332"/>
            </a:xfrm>
            <a:prstGeom prst="rect">
              <a:avLst/>
            </a:prstGeom>
            <a:noFill/>
          </p:spPr>
          <p:txBody>
            <a:bodyPr wrap="none" rtlCol="0">
              <a:spAutoFit/>
            </a:bodyPr>
            <a:lstStyle/>
            <a:p>
              <a:r>
                <a:rPr lang="fr-FR" b="1" dirty="0"/>
                <a:t>A spirales</a:t>
              </a:r>
            </a:p>
          </p:txBody>
        </p:sp>
        <p:sp>
          <p:nvSpPr>
            <p:cNvPr id="25" name="ZoneTexte 24">
              <a:extLst>
                <a:ext uri="{FF2B5EF4-FFF2-40B4-BE49-F238E27FC236}">
                  <a16:creationId xmlns:a16="http://schemas.microsoft.com/office/drawing/2014/main" id="{7A4C92C8-FEEE-4996-AA5E-8833A00CA27D}"/>
                </a:ext>
              </a:extLst>
            </p:cNvPr>
            <p:cNvSpPr txBox="1"/>
            <p:nvPr/>
          </p:nvSpPr>
          <p:spPr>
            <a:xfrm>
              <a:off x="923231" y="5226979"/>
              <a:ext cx="726481" cy="338554"/>
            </a:xfrm>
            <a:prstGeom prst="rect">
              <a:avLst/>
            </a:prstGeom>
            <a:noFill/>
          </p:spPr>
          <p:txBody>
            <a:bodyPr wrap="none" rtlCol="0">
              <a:spAutoFit/>
            </a:bodyPr>
            <a:lstStyle/>
            <a:p>
              <a:r>
                <a:rPr lang="fr-FR" sz="1600" dirty="0"/>
                <a:t>A becs</a:t>
              </a:r>
            </a:p>
          </p:txBody>
        </p:sp>
        <p:sp>
          <p:nvSpPr>
            <p:cNvPr id="26" name="ZoneTexte 25">
              <a:extLst>
                <a:ext uri="{FF2B5EF4-FFF2-40B4-BE49-F238E27FC236}">
                  <a16:creationId xmlns:a16="http://schemas.microsoft.com/office/drawing/2014/main" id="{25E57583-4816-4629-ADAA-86E634ABE4F4}"/>
                </a:ext>
              </a:extLst>
            </p:cNvPr>
            <p:cNvSpPr txBox="1"/>
            <p:nvPr/>
          </p:nvSpPr>
          <p:spPr>
            <a:xfrm>
              <a:off x="923231" y="5668831"/>
              <a:ext cx="569387" cy="338554"/>
            </a:xfrm>
            <a:prstGeom prst="rect">
              <a:avLst/>
            </a:prstGeom>
            <a:noFill/>
          </p:spPr>
          <p:txBody>
            <a:bodyPr wrap="none" rtlCol="0">
              <a:spAutoFit/>
            </a:bodyPr>
            <a:lstStyle/>
            <a:p>
              <a:r>
                <a:rPr lang="fr-FR" sz="1600" dirty="0"/>
                <a:t>A vis</a:t>
              </a:r>
            </a:p>
          </p:txBody>
        </p:sp>
        <p:sp>
          <p:nvSpPr>
            <p:cNvPr id="27" name="ZoneTexte 26">
              <a:extLst>
                <a:ext uri="{FF2B5EF4-FFF2-40B4-BE49-F238E27FC236}">
                  <a16:creationId xmlns:a16="http://schemas.microsoft.com/office/drawing/2014/main" id="{FC7D4454-A548-4811-A028-FD8D2C79B721}"/>
                </a:ext>
              </a:extLst>
            </p:cNvPr>
            <p:cNvSpPr txBox="1"/>
            <p:nvPr/>
          </p:nvSpPr>
          <p:spPr>
            <a:xfrm>
              <a:off x="923231" y="6110683"/>
              <a:ext cx="659732" cy="338554"/>
            </a:xfrm>
            <a:prstGeom prst="rect">
              <a:avLst/>
            </a:prstGeom>
            <a:noFill/>
          </p:spPr>
          <p:txBody>
            <a:bodyPr wrap="none" rtlCol="0">
              <a:spAutoFit/>
            </a:bodyPr>
            <a:lstStyle/>
            <a:p>
              <a:r>
                <a:rPr lang="fr-FR" sz="1600" dirty="0"/>
                <a:t>Roots</a:t>
              </a:r>
            </a:p>
          </p:txBody>
        </p:sp>
        <p:cxnSp>
          <p:nvCxnSpPr>
            <p:cNvPr id="36" name="Connecteur droit 35">
              <a:extLst>
                <a:ext uri="{FF2B5EF4-FFF2-40B4-BE49-F238E27FC236}">
                  <a16:creationId xmlns:a16="http://schemas.microsoft.com/office/drawing/2014/main" id="{A32D1140-03CE-47CA-9F09-0FBE8D7F2BEA}"/>
                </a:ext>
              </a:extLst>
            </p:cNvPr>
            <p:cNvCxnSpPr>
              <a:cxnSpLocks/>
            </p:cNvCxnSpPr>
            <p:nvPr/>
          </p:nvCxnSpPr>
          <p:spPr>
            <a:xfrm rot="5400000">
              <a:off x="3234450" y="3864976"/>
              <a:ext cx="1368000"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E697E327-7289-41A6-B13D-06DF3C012DE3}"/>
                </a:ext>
              </a:extLst>
            </p:cNvPr>
            <p:cNvSpPr/>
            <p:nvPr/>
          </p:nvSpPr>
          <p:spPr>
            <a:xfrm>
              <a:off x="3861303" y="357382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E5177A01-B72B-487D-8591-31DB5113C406}"/>
                </a:ext>
              </a:extLst>
            </p:cNvPr>
            <p:cNvSpPr/>
            <p:nvPr/>
          </p:nvSpPr>
          <p:spPr>
            <a:xfrm>
              <a:off x="3861303" y="40156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5831FB17-5640-4861-ACEF-D690F17D5BC7}"/>
                </a:ext>
              </a:extLst>
            </p:cNvPr>
            <p:cNvSpPr/>
            <p:nvPr/>
          </p:nvSpPr>
          <p:spPr>
            <a:xfrm>
              <a:off x="3861303" y="445753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E4E8804F-4133-45FE-B2E8-EE4F264C5D19}"/>
                </a:ext>
              </a:extLst>
            </p:cNvPr>
            <p:cNvSpPr txBox="1"/>
            <p:nvPr/>
          </p:nvSpPr>
          <p:spPr>
            <a:xfrm>
              <a:off x="4047431" y="3457118"/>
              <a:ext cx="1174232" cy="338554"/>
            </a:xfrm>
            <a:prstGeom prst="rect">
              <a:avLst/>
            </a:prstGeom>
            <a:noFill/>
          </p:spPr>
          <p:txBody>
            <a:bodyPr wrap="none" rtlCol="0">
              <a:spAutoFit/>
            </a:bodyPr>
            <a:lstStyle/>
            <a:p>
              <a:r>
                <a:rPr lang="fr-FR" sz="1600" dirty="0"/>
                <a:t>Moléculaire</a:t>
              </a:r>
            </a:p>
          </p:txBody>
        </p:sp>
        <p:sp>
          <p:nvSpPr>
            <p:cNvPr id="45" name="ZoneTexte 44">
              <a:extLst>
                <a:ext uri="{FF2B5EF4-FFF2-40B4-BE49-F238E27FC236}">
                  <a16:creationId xmlns:a16="http://schemas.microsoft.com/office/drawing/2014/main" id="{62B03FAE-3198-4A18-97C9-EA0535CAF5A1}"/>
                </a:ext>
              </a:extLst>
            </p:cNvPr>
            <p:cNvSpPr txBox="1"/>
            <p:nvPr/>
          </p:nvSpPr>
          <p:spPr>
            <a:xfrm>
              <a:off x="4047431" y="3903550"/>
              <a:ext cx="1861407" cy="369332"/>
            </a:xfrm>
            <a:prstGeom prst="rect">
              <a:avLst/>
            </a:prstGeom>
            <a:noFill/>
          </p:spPr>
          <p:txBody>
            <a:bodyPr wrap="none" rtlCol="0">
              <a:spAutoFit/>
            </a:bodyPr>
            <a:lstStyle/>
            <a:p>
              <a:r>
                <a:rPr lang="fr-FR" b="1" dirty="0" err="1"/>
                <a:t>Turbomoléculaire</a:t>
              </a:r>
              <a:endParaRPr lang="fr-FR" b="1" dirty="0"/>
            </a:p>
          </p:txBody>
        </p:sp>
        <p:sp>
          <p:nvSpPr>
            <p:cNvPr id="46" name="ZoneTexte 45">
              <a:extLst>
                <a:ext uri="{FF2B5EF4-FFF2-40B4-BE49-F238E27FC236}">
                  <a16:creationId xmlns:a16="http://schemas.microsoft.com/office/drawing/2014/main" id="{2F0797E2-9221-4753-A481-32AFEAED6CB6}"/>
                </a:ext>
              </a:extLst>
            </p:cNvPr>
            <p:cNvSpPr txBox="1"/>
            <p:nvPr/>
          </p:nvSpPr>
          <p:spPr>
            <a:xfrm>
              <a:off x="4047431" y="4345402"/>
              <a:ext cx="1077154" cy="338554"/>
            </a:xfrm>
            <a:prstGeom prst="rect">
              <a:avLst/>
            </a:prstGeom>
            <a:noFill/>
          </p:spPr>
          <p:txBody>
            <a:bodyPr wrap="none" rtlCol="0">
              <a:spAutoFit/>
            </a:bodyPr>
            <a:lstStyle/>
            <a:p>
              <a:r>
                <a:rPr lang="fr-FR" sz="1600" dirty="0"/>
                <a:t>A diffusion</a:t>
              </a:r>
            </a:p>
          </p:txBody>
        </p:sp>
      </p:grpSp>
      <p:grpSp>
        <p:nvGrpSpPr>
          <p:cNvPr id="76" name="Groupe 75">
            <a:extLst>
              <a:ext uri="{FF2B5EF4-FFF2-40B4-BE49-F238E27FC236}">
                <a16:creationId xmlns:a16="http://schemas.microsoft.com/office/drawing/2014/main" id="{1E191387-2743-4ABA-8F78-78CC3174AC95}"/>
              </a:ext>
            </a:extLst>
          </p:cNvPr>
          <p:cNvGrpSpPr/>
          <p:nvPr/>
        </p:nvGrpSpPr>
        <p:grpSpPr>
          <a:xfrm>
            <a:off x="8067675" y="1590675"/>
            <a:ext cx="3202226" cy="3549881"/>
            <a:chOff x="8067675" y="1590675"/>
            <a:chExt cx="3202226" cy="3549881"/>
          </a:xfrm>
        </p:grpSpPr>
        <p:sp>
          <p:nvSpPr>
            <p:cNvPr id="51" name="Rectangle : coins arrondis 50">
              <a:extLst>
                <a:ext uri="{FF2B5EF4-FFF2-40B4-BE49-F238E27FC236}">
                  <a16:creationId xmlns:a16="http://schemas.microsoft.com/office/drawing/2014/main" id="{BABD8EE1-37F7-4E24-BE54-5FAEDBCEEF57}"/>
                </a:ext>
              </a:extLst>
            </p:cNvPr>
            <p:cNvSpPr/>
            <p:nvPr/>
          </p:nvSpPr>
          <p:spPr>
            <a:xfrm>
              <a:off x="8067675" y="1590675"/>
              <a:ext cx="2160000" cy="450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Fixation de gaz</a:t>
              </a:r>
            </a:p>
          </p:txBody>
        </p:sp>
        <p:cxnSp>
          <p:nvCxnSpPr>
            <p:cNvPr id="59" name="Connecteur droit 58">
              <a:extLst>
                <a:ext uri="{FF2B5EF4-FFF2-40B4-BE49-F238E27FC236}">
                  <a16:creationId xmlns:a16="http://schemas.microsoft.com/office/drawing/2014/main" id="{CECC1ABC-16C5-473F-9AB3-9D9C328293B8}"/>
                </a:ext>
              </a:extLst>
            </p:cNvPr>
            <p:cNvCxnSpPr>
              <a:cxnSpLocks/>
            </p:cNvCxnSpPr>
            <p:nvPr/>
          </p:nvCxnSpPr>
          <p:spPr>
            <a:xfrm rot="5400000">
              <a:off x="7072817" y="3518695"/>
              <a:ext cx="2988000"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7061C1C3-A1CD-41EC-A7A7-30D066EE529D}"/>
                </a:ext>
              </a:extLst>
            </p:cNvPr>
            <p:cNvSpPr/>
            <p:nvPr/>
          </p:nvSpPr>
          <p:spPr>
            <a:xfrm>
              <a:off x="8509670" y="35907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6DEE879A-B0BA-4B55-9BAC-6D803B8CA379}"/>
                </a:ext>
              </a:extLst>
            </p:cNvPr>
            <p:cNvSpPr/>
            <p:nvPr/>
          </p:nvSpPr>
          <p:spPr>
            <a:xfrm>
              <a:off x="8509670" y="4032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A0BF6C94-E48A-48FE-A353-7B40614ED729}"/>
                </a:ext>
              </a:extLst>
            </p:cNvPr>
            <p:cNvSpPr/>
            <p:nvPr/>
          </p:nvSpPr>
          <p:spPr>
            <a:xfrm>
              <a:off x="8509670" y="447440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393F2FFD-6480-41E0-80D3-C8FC7F8C4823}"/>
                </a:ext>
              </a:extLst>
            </p:cNvPr>
            <p:cNvSpPr/>
            <p:nvPr/>
          </p:nvSpPr>
          <p:spPr>
            <a:xfrm>
              <a:off x="8509670" y="49162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a:extLst>
                <a:ext uri="{FF2B5EF4-FFF2-40B4-BE49-F238E27FC236}">
                  <a16:creationId xmlns:a16="http://schemas.microsoft.com/office/drawing/2014/main" id="{B17DF9A1-7203-4F65-8DD5-F17CB8397662}"/>
                </a:ext>
              </a:extLst>
            </p:cNvPr>
            <p:cNvSpPr txBox="1"/>
            <p:nvPr/>
          </p:nvSpPr>
          <p:spPr>
            <a:xfrm>
              <a:off x="8695798" y="3478573"/>
              <a:ext cx="1234697" cy="338554"/>
            </a:xfrm>
            <a:prstGeom prst="rect">
              <a:avLst/>
            </a:prstGeom>
            <a:noFill/>
          </p:spPr>
          <p:txBody>
            <a:bodyPr wrap="none" rtlCol="0">
              <a:spAutoFit/>
            </a:bodyPr>
            <a:lstStyle/>
            <a:p>
              <a:r>
                <a:rPr lang="fr-FR" sz="1600" dirty="0"/>
                <a:t>Cryogénique</a:t>
              </a:r>
            </a:p>
          </p:txBody>
        </p:sp>
        <p:sp>
          <p:nvSpPr>
            <p:cNvPr id="71" name="ZoneTexte 70">
              <a:extLst>
                <a:ext uri="{FF2B5EF4-FFF2-40B4-BE49-F238E27FC236}">
                  <a16:creationId xmlns:a16="http://schemas.microsoft.com/office/drawing/2014/main" id="{A2FD938B-EF8A-4ACC-A6A8-E744EA4D60B4}"/>
                </a:ext>
              </a:extLst>
            </p:cNvPr>
            <p:cNvSpPr txBox="1"/>
            <p:nvPr/>
          </p:nvSpPr>
          <p:spPr>
            <a:xfrm>
              <a:off x="8695798" y="3918298"/>
              <a:ext cx="816249" cy="338554"/>
            </a:xfrm>
            <a:prstGeom prst="rect">
              <a:avLst/>
            </a:prstGeom>
            <a:noFill/>
          </p:spPr>
          <p:txBody>
            <a:bodyPr wrap="none" rtlCol="0">
              <a:spAutoFit/>
            </a:bodyPr>
            <a:lstStyle/>
            <a:p>
              <a:r>
                <a:rPr lang="fr-FR" sz="1600" dirty="0"/>
                <a:t>Ionique</a:t>
              </a:r>
            </a:p>
          </p:txBody>
        </p:sp>
        <p:sp>
          <p:nvSpPr>
            <p:cNvPr id="72" name="ZoneTexte 71">
              <a:extLst>
                <a:ext uri="{FF2B5EF4-FFF2-40B4-BE49-F238E27FC236}">
                  <a16:creationId xmlns:a16="http://schemas.microsoft.com/office/drawing/2014/main" id="{9DD0852F-EC98-4E04-A5C8-126370EB005E}"/>
                </a:ext>
              </a:extLst>
            </p:cNvPr>
            <p:cNvSpPr txBox="1"/>
            <p:nvPr/>
          </p:nvSpPr>
          <p:spPr>
            <a:xfrm>
              <a:off x="8695798" y="4360150"/>
              <a:ext cx="2017284" cy="338554"/>
            </a:xfrm>
            <a:prstGeom prst="rect">
              <a:avLst/>
            </a:prstGeom>
            <a:noFill/>
          </p:spPr>
          <p:txBody>
            <a:bodyPr wrap="none" rtlCol="0">
              <a:spAutoFit/>
            </a:bodyPr>
            <a:lstStyle/>
            <a:p>
              <a:r>
                <a:rPr lang="fr-FR" sz="1600" dirty="0"/>
                <a:t>Sublimation de titane</a:t>
              </a:r>
            </a:p>
          </p:txBody>
        </p:sp>
        <p:sp>
          <p:nvSpPr>
            <p:cNvPr id="73" name="ZoneTexte 72">
              <a:extLst>
                <a:ext uri="{FF2B5EF4-FFF2-40B4-BE49-F238E27FC236}">
                  <a16:creationId xmlns:a16="http://schemas.microsoft.com/office/drawing/2014/main" id="{CDFDDFF5-E395-4884-8DAF-479C082D98E5}"/>
                </a:ext>
              </a:extLst>
            </p:cNvPr>
            <p:cNvSpPr txBox="1"/>
            <p:nvPr/>
          </p:nvSpPr>
          <p:spPr>
            <a:xfrm>
              <a:off x="8695798" y="4802002"/>
              <a:ext cx="2574103" cy="338554"/>
            </a:xfrm>
            <a:prstGeom prst="rect">
              <a:avLst/>
            </a:prstGeom>
            <a:noFill/>
          </p:spPr>
          <p:txBody>
            <a:bodyPr wrap="none" rtlCol="0">
              <a:spAutoFit/>
            </a:bodyPr>
            <a:lstStyle/>
            <a:p>
              <a:r>
                <a:rPr lang="fr-FR" sz="1600" dirty="0"/>
                <a:t>NEG (non-</a:t>
              </a:r>
              <a:r>
                <a:rPr lang="fr-FR" sz="1600" dirty="0" err="1"/>
                <a:t>evaporable</a:t>
              </a:r>
              <a:r>
                <a:rPr lang="fr-FR" sz="1600" dirty="0"/>
                <a:t> </a:t>
              </a:r>
              <a:r>
                <a:rPr lang="fr-FR" sz="1600" dirty="0" err="1"/>
                <a:t>gatter</a:t>
              </a:r>
              <a:r>
                <a:rPr lang="fr-FR" sz="1600" dirty="0"/>
                <a:t>)</a:t>
              </a:r>
            </a:p>
          </p:txBody>
        </p:sp>
      </p:grpSp>
    </p:spTree>
    <p:extLst>
      <p:ext uri="{BB962C8B-B14F-4D97-AF65-F5344CB8AC3E}">
        <p14:creationId xmlns:p14="http://schemas.microsoft.com/office/powerpoint/2010/main" val="142409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A99F63E-5291-4268-B1F6-B340DE5AB0AA}"/>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volumétrique : principe</a:t>
            </a:r>
          </a:p>
        </p:txBody>
      </p:sp>
      <p:grpSp>
        <p:nvGrpSpPr>
          <p:cNvPr id="153" name="Groupe 152">
            <a:extLst>
              <a:ext uri="{FF2B5EF4-FFF2-40B4-BE49-F238E27FC236}">
                <a16:creationId xmlns:a16="http://schemas.microsoft.com/office/drawing/2014/main" id="{3B230138-0838-4ECC-8659-A775615DFBF4}"/>
              </a:ext>
            </a:extLst>
          </p:cNvPr>
          <p:cNvGrpSpPr/>
          <p:nvPr/>
        </p:nvGrpSpPr>
        <p:grpSpPr>
          <a:xfrm>
            <a:off x="7073997" y="276226"/>
            <a:ext cx="3870228" cy="3550873"/>
            <a:chOff x="7073997" y="276226"/>
            <a:chExt cx="3870228" cy="3550873"/>
          </a:xfrm>
        </p:grpSpPr>
        <p:sp>
          <p:nvSpPr>
            <p:cNvPr id="4" name="Rectangle 3">
              <a:extLst>
                <a:ext uri="{FF2B5EF4-FFF2-40B4-BE49-F238E27FC236}">
                  <a16:creationId xmlns:a16="http://schemas.microsoft.com/office/drawing/2014/main" id="{47A65F7A-3F09-4969-84A3-71DE62538C80}"/>
                </a:ext>
              </a:extLst>
            </p:cNvPr>
            <p:cNvSpPr/>
            <p:nvPr/>
          </p:nvSpPr>
          <p:spPr>
            <a:xfrm>
              <a:off x="7073997" y="276226"/>
              <a:ext cx="3870228" cy="355087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746ABB7C-B3EA-4EE5-BCF1-F93A2CBB7623}"/>
                </a:ext>
              </a:extLst>
            </p:cNvPr>
            <p:cNvSpPr/>
            <p:nvPr/>
          </p:nvSpPr>
          <p:spPr>
            <a:xfrm>
              <a:off x="7254854" y="859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E935D48B-3FA9-4D4A-900C-E07A6FD9C706}"/>
                </a:ext>
              </a:extLst>
            </p:cNvPr>
            <p:cNvSpPr/>
            <p:nvPr/>
          </p:nvSpPr>
          <p:spPr>
            <a:xfrm>
              <a:off x="8969360" y="108217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31D37C64-7BE6-45F7-A533-AD91A24BF9CA}"/>
                </a:ext>
              </a:extLst>
            </p:cNvPr>
            <p:cNvSpPr/>
            <p:nvPr/>
          </p:nvSpPr>
          <p:spPr>
            <a:xfrm>
              <a:off x="9623386" y="5734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9695080-CDB7-4362-B861-5574368483BE}"/>
                </a:ext>
              </a:extLst>
            </p:cNvPr>
            <p:cNvSpPr/>
            <p:nvPr/>
          </p:nvSpPr>
          <p:spPr>
            <a:xfrm>
              <a:off x="7712054" y="1316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F9172F84-9C86-476C-8F9F-FBF4021DC4F2}"/>
                </a:ext>
              </a:extLst>
            </p:cNvPr>
            <p:cNvSpPr/>
            <p:nvPr/>
          </p:nvSpPr>
          <p:spPr>
            <a:xfrm>
              <a:off x="8013664" y="4515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1340E943-9A0B-4CE8-BA62-02F19517EB8C}"/>
                </a:ext>
              </a:extLst>
            </p:cNvPr>
            <p:cNvSpPr/>
            <p:nvPr/>
          </p:nvSpPr>
          <p:spPr>
            <a:xfrm>
              <a:off x="8016854" y="1621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ACB1588-6E8F-4D1F-85BA-9410191772C8}"/>
                </a:ext>
              </a:extLst>
            </p:cNvPr>
            <p:cNvSpPr/>
            <p:nvPr/>
          </p:nvSpPr>
          <p:spPr>
            <a:xfrm>
              <a:off x="9445601" y="1278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FB187721-59F0-4164-8106-55DC69D4745B}"/>
                </a:ext>
              </a:extLst>
            </p:cNvPr>
            <p:cNvSpPr/>
            <p:nvPr/>
          </p:nvSpPr>
          <p:spPr>
            <a:xfrm>
              <a:off x="10636223" y="15259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8310332-BE86-448A-B004-08ADFD7F3D9A}"/>
                </a:ext>
              </a:extLst>
            </p:cNvPr>
            <p:cNvSpPr/>
            <p:nvPr/>
          </p:nvSpPr>
          <p:spPr>
            <a:xfrm>
              <a:off x="8474054" y="2078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C1BCADFD-60D5-4D20-B7E2-FAE07FD88770}"/>
                </a:ext>
              </a:extLst>
            </p:cNvPr>
            <p:cNvSpPr/>
            <p:nvPr/>
          </p:nvSpPr>
          <p:spPr>
            <a:xfrm>
              <a:off x="8829606" y="4439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1C5F31B-CCE3-443A-82AB-945A9235D620}"/>
                </a:ext>
              </a:extLst>
            </p:cNvPr>
            <p:cNvSpPr/>
            <p:nvPr/>
          </p:nvSpPr>
          <p:spPr>
            <a:xfrm>
              <a:off x="8778854" y="2383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22CCC4A4-34FF-4FCE-8026-C869B5B4DFBA}"/>
                </a:ext>
              </a:extLst>
            </p:cNvPr>
            <p:cNvSpPr/>
            <p:nvPr/>
          </p:nvSpPr>
          <p:spPr>
            <a:xfrm>
              <a:off x="9959954" y="9163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FD9FC580-E477-4BEF-8312-2220F6168002}"/>
                </a:ext>
              </a:extLst>
            </p:cNvPr>
            <p:cNvSpPr/>
            <p:nvPr/>
          </p:nvSpPr>
          <p:spPr>
            <a:xfrm>
              <a:off x="9083654" y="2688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0776A12D-BB28-4393-B9D0-4DFC2FD39B64}"/>
                </a:ext>
              </a:extLst>
            </p:cNvPr>
            <p:cNvSpPr/>
            <p:nvPr/>
          </p:nvSpPr>
          <p:spPr>
            <a:xfrm>
              <a:off x="10502879" y="11259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4CB00160-0242-45C6-84C3-4F9FD2D37AB6}"/>
                </a:ext>
              </a:extLst>
            </p:cNvPr>
            <p:cNvSpPr/>
            <p:nvPr/>
          </p:nvSpPr>
          <p:spPr>
            <a:xfrm>
              <a:off x="9388454" y="2992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E1308181-BF8F-4848-B8EE-350C4B691B1A}"/>
                </a:ext>
              </a:extLst>
            </p:cNvPr>
            <p:cNvSpPr/>
            <p:nvPr/>
          </p:nvSpPr>
          <p:spPr>
            <a:xfrm>
              <a:off x="10255232" y="5087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2E14450-2A74-48BA-B491-1F3C29BBBA9C}"/>
                </a:ext>
              </a:extLst>
            </p:cNvPr>
            <p:cNvSpPr/>
            <p:nvPr/>
          </p:nvSpPr>
          <p:spPr>
            <a:xfrm>
              <a:off x="9135977" y="727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7D36BFA1-D074-4065-9D47-8597686A198A}"/>
                </a:ext>
              </a:extLst>
            </p:cNvPr>
            <p:cNvSpPr/>
            <p:nvPr/>
          </p:nvSpPr>
          <p:spPr>
            <a:xfrm>
              <a:off x="7350107" y="1583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7C497DEE-124E-451F-BDF5-DA88F24D2D56}"/>
                </a:ext>
              </a:extLst>
            </p:cNvPr>
            <p:cNvSpPr/>
            <p:nvPr/>
          </p:nvSpPr>
          <p:spPr>
            <a:xfrm>
              <a:off x="10521929" y="243277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A0C1F29B-654D-4C90-91A8-E8FC057E4F94}"/>
                </a:ext>
              </a:extLst>
            </p:cNvPr>
            <p:cNvSpPr/>
            <p:nvPr/>
          </p:nvSpPr>
          <p:spPr>
            <a:xfrm>
              <a:off x="10144063" y="17164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3161B987-3C60-4506-9F89-66D11D02CDAC}"/>
                </a:ext>
              </a:extLst>
            </p:cNvPr>
            <p:cNvSpPr/>
            <p:nvPr/>
          </p:nvSpPr>
          <p:spPr>
            <a:xfrm>
              <a:off x="7807307" y="2040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1888681-37D8-44D2-B88F-D1A69264856F}"/>
                </a:ext>
              </a:extLst>
            </p:cNvPr>
            <p:cNvSpPr/>
            <p:nvPr/>
          </p:nvSpPr>
          <p:spPr>
            <a:xfrm>
              <a:off x="9639225" y="17821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E99FD3F6-4641-4F34-B416-C4A2C2B1713E}"/>
                </a:ext>
              </a:extLst>
            </p:cNvPr>
            <p:cNvSpPr/>
            <p:nvPr/>
          </p:nvSpPr>
          <p:spPr>
            <a:xfrm>
              <a:off x="8648568" y="68774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7544A7C9-29ED-42B8-AA79-ECAC9140FDA6}"/>
                </a:ext>
              </a:extLst>
            </p:cNvPr>
            <p:cNvSpPr/>
            <p:nvPr/>
          </p:nvSpPr>
          <p:spPr>
            <a:xfrm>
              <a:off x="10207545" y="262327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5D7C28A0-508E-4F5A-B521-32FCCB5BE45A}"/>
                </a:ext>
              </a:extLst>
            </p:cNvPr>
            <p:cNvSpPr/>
            <p:nvPr/>
          </p:nvSpPr>
          <p:spPr>
            <a:xfrm>
              <a:off x="10194881" y="13373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075E139F-672F-4742-96BE-A90738126A7E}"/>
                </a:ext>
              </a:extLst>
            </p:cNvPr>
            <p:cNvSpPr/>
            <p:nvPr/>
          </p:nvSpPr>
          <p:spPr>
            <a:xfrm>
              <a:off x="8569307" y="2802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53EAA2CD-B65F-4039-B070-2510B3D742D9}"/>
                </a:ext>
              </a:extLst>
            </p:cNvPr>
            <p:cNvSpPr/>
            <p:nvPr/>
          </p:nvSpPr>
          <p:spPr>
            <a:xfrm>
              <a:off x="7223083" y="20212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1E09AF8A-4C72-4D2C-887C-6D9AC50E2F80}"/>
                </a:ext>
              </a:extLst>
            </p:cNvPr>
            <p:cNvSpPr/>
            <p:nvPr/>
          </p:nvSpPr>
          <p:spPr>
            <a:xfrm>
              <a:off x="10464719" y="31318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7F1F63D5-CB1E-48EB-8403-A93E65348BDF}"/>
                </a:ext>
              </a:extLst>
            </p:cNvPr>
            <p:cNvSpPr/>
            <p:nvPr/>
          </p:nvSpPr>
          <p:spPr>
            <a:xfrm>
              <a:off x="7832683" y="26308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174D0CA7-444D-4A15-B20E-9F8E693D976E}"/>
                </a:ext>
              </a:extLst>
            </p:cNvPr>
            <p:cNvSpPr/>
            <p:nvPr/>
          </p:nvSpPr>
          <p:spPr>
            <a:xfrm>
              <a:off x="8137483" y="2935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E7E1C3B2-A4B0-4F35-A85D-7CD29F3E9028}"/>
                </a:ext>
              </a:extLst>
            </p:cNvPr>
            <p:cNvSpPr/>
            <p:nvPr/>
          </p:nvSpPr>
          <p:spPr>
            <a:xfrm>
              <a:off x="8594683" y="33928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BD2D2692-0F50-4161-B49C-B343745B2AF9}"/>
                </a:ext>
              </a:extLst>
            </p:cNvPr>
            <p:cNvSpPr/>
            <p:nvPr/>
          </p:nvSpPr>
          <p:spPr>
            <a:xfrm>
              <a:off x="9061408" y="3221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B272181F-50E4-453D-8A57-D01ACE50DB9A}"/>
                </a:ext>
              </a:extLst>
            </p:cNvPr>
            <p:cNvSpPr/>
            <p:nvPr/>
          </p:nvSpPr>
          <p:spPr>
            <a:xfrm>
              <a:off x="10017104" y="15259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9C6371CE-D539-440E-A94F-509BD1EAC5F9}"/>
                </a:ext>
              </a:extLst>
            </p:cNvPr>
            <p:cNvSpPr/>
            <p:nvPr/>
          </p:nvSpPr>
          <p:spPr>
            <a:xfrm>
              <a:off x="10321904" y="18307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164C60F6-3779-4F47-93D6-84E5991BFB81}"/>
                </a:ext>
              </a:extLst>
            </p:cNvPr>
            <p:cNvSpPr/>
            <p:nvPr/>
          </p:nvSpPr>
          <p:spPr>
            <a:xfrm>
              <a:off x="10626704" y="21355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F97C2969-1E7A-4FDA-93DD-0DE5BEFB25B0}"/>
                </a:ext>
              </a:extLst>
            </p:cNvPr>
            <p:cNvSpPr/>
            <p:nvPr/>
          </p:nvSpPr>
          <p:spPr>
            <a:xfrm>
              <a:off x="9807557" y="19450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47579C58-6E11-4D6C-AE2F-D5F0CA69A58C}"/>
                </a:ext>
              </a:extLst>
            </p:cNvPr>
            <p:cNvSpPr/>
            <p:nvPr/>
          </p:nvSpPr>
          <p:spPr>
            <a:xfrm>
              <a:off x="9070933" y="1773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A89D0242-40FB-4BC9-8393-D43570DD34F0}"/>
                </a:ext>
              </a:extLst>
            </p:cNvPr>
            <p:cNvSpPr/>
            <p:nvPr/>
          </p:nvSpPr>
          <p:spPr>
            <a:xfrm>
              <a:off x="9375733" y="2078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DBC82D96-C1A5-4B69-86E3-44D1B3316B20}"/>
                </a:ext>
              </a:extLst>
            </p:cNvPr>
            <p:cNvSpPr/>
            <p:nvPr/>
          </p:nvSpPr>
          <p:spPr>
            <a:xfrm>
              <a:off x="9832933" y="2535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FA34D1AD-238D-4017-9311-17E47680FB5A}"/>
                </a:ext>
              </a:extLst>
            </p:cNvPr>
            <p:cNvSpPr/>
            <p:nvPr/>
          </p:nvSpPr>
          <p:spPr>
            <a:xfrm>
              <a:off x="10137733" y="2840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6E61B04F-0C6A-4DE9-8DAD-E84C0930D587}"/>
                </a:ext>
              </a:extLst>
            </p:cNvPr>
            <p:cNvSpPr/>
            <p:nvPr/>
          </p:nvSpPr>
          <p:spPr>
            <a:xfrm>
              <a:off x="8505825" y="31833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BB78CC28-5C8C-4CD0-BC75-BCECD086A2FA}"/>
                </a:ext>
              </a:extLst>
            </p:cNvPr>
            <p:cNvSpPr/>
            <p:nvPr/>
          </p:nvSpPr>
          <p:spPr>
            <a:xfrm>
              <a:off x="8810625" y="3488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56315B99-5E8F-4E52-A0BF-A170B7675C72}"/>
                </a:ext>
              </a:extLst>
            </p:cNvPr>
            <p:cNvSpPr/>
            <p:nvPr/>
          </p:nvSpPr>
          <p:spPr>
            <a:xfrm>
              <a:off x="8143878" y="3450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11BD3F8-6C22-4EE7-84F7-CF0C86834177}"/>
                </a:ext>
              </a:extLst>
            </p:cNvPr>
            <p:cNvSpPr/>
            <p:nvPr/>
          </p:nvSpPr>
          <p:spPr>
            <a:xfrm>
              <a:off x="7407254" y="3278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3DB339D0-C5FE-4C25-A76E-F5BC8178996E}"/>
                </a:ext>
              </a:extLst>
            </p:cNvPr>
            <p:cNvSpPr/>
            <p:nvPr/>
          </p:nvSpPr>
          <p:spPr>
            <a:xfrm>
              <a:off x="7712054" y="3583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D766B25D-BD55-4F0E-8772-1A6FD6D9C57D}"/>
                </a:ext>
              </a:extLst>
            </p:cNvPr>
            <p:cNvSpPr/>
            <p:nvPr/>
          </p:nvSpPr>
          <p:spPr>
            <a:xfrm>
              <a:off x="8331125" y="10108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a:extLst>
                <a:ext uri="{FF2B5EF4-FFF2-40B4-BE49-F238E27FC236}">
                  <a16:creationId xmlns:a16="http://schemas.microsoft.com/office/drawing/2014/main" id="{498B71C6-92B9-492B-82F9-6D81FD939048}"/>
                </a:ext>
              </a:extLst>
            </p:cNvPr>
            <p:cNvSpPr/>
            <p:nvPr/>
          </p:nvSpPr>
          <p:spPr>
            <a:xfrm>
              <a:off x="8788325" y="14680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BAFE3216-62D1-4E67-83BB-63BC26123484}"/>
                </a:ext>
              </a:extLst>
            </p:cNvPr>
            <p:cNvSpPr/>
            <p:nvPr/>
          </p:nvSpPr>
          <p:spPr>
            <a:xfrm>
              <a:off x="7359578" y="667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19B20D1D-713C-4F52-AA8A-795B46BE8913}"/>
                </a:ext>
              </a:extLst>
            </p:cNvPr>
            <p:cNvSpPr/>
            <p:nvPr/>
          </p:nvSpPr>
          <p:spPr>
            <a:xfrm>
              <a:off x="7248405" y="112710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C50FD189-2211-4288-9F50-DF851C2484A5}"/>
                </a:ext>
              </a:extLst>
            </p:cNvPr>
            <p:cNvSpPr/>
            <p:nvPr/>
          </p:nvSpPr>
          <p:spPr>
            <a:xfrm>
              <a:off x="7816778" y="11251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CFE5B971-6465-4631-9D19-C43FFD1E0408}"/>
                </a:ext>
              </a:extLst>
            </p:cNvPr>
            <p:cNvSpPr/>
            <p:nvPr/>
          </p:nvSpPr>
          <p:spPr>
            <a:xfrm>
              <a:off x="7940505" y="6222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91AEB6A0-02CF-4566-8BB1-45069D25B91A}"/>
                </a:ext>
              </a:extLst>
            </p:cNvPr>
            <p:cNvSpPr/>
            <p:nvPr/>
          </p:nvSpPr>
          <p:spPr>
            <a:xfrm>
              <a:off x="8426378" y="1734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a:extLst>
                <a:ext uri="{FF2B5EF4-FFF2-40B4-BE49-F238E27FC236}">
                  <a16:creationId xmlns:a16="http://schemas.microsoft.com/office/drawing/2014/main" id="{BBFD8882-C7C6-4BDD-AC58-91CB0FEADB04}"/>
                </a:ext>
              </a:extLst>
            </p:cNvPr>
            <p:cNvSpPr/>
            <p:nvPr/>
          </p:nvSpPr>
          <p:spPr>
            <a:xfrm>
              <a:off x="8883578" y="2191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415B2F90-CACE-4FE0-8328-5C45B59EF6A6}"/>
                </a:ext>
              </a:extLst>
            </p:cNvPr>
            <p:cNvSpPr/>
            <p:nvPr/>
          </p:nvSpPr>
          <p:spPr>
            <a:xfrm>
              <a:off x="7689754" y="15633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a:extLst>
                <a:ext uri="{FF2B5EF4-FFF2-40B4-BE49-F238E27FC236}">
                  <a16:creationId xmlns:a16="http://schemas.microsoft.com/office/drawing/2014/main" id="{D52D6665-EFCC-4474-8C51-E530302D5E94}"/>
                </a:ext>
              </a:extLst>
            </p:cNvPr>
            <p:cNvSpPr/>
            <p:nvPr/>
          </p:nvSpPr>
          <p:spPr>
            <a:xfrm>
              <a:off x="7994554" y="18681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a:extLst>
                <a:ext uri="{FF2B5EF4-FFF2-40B4-BE49-F238E27FC236}">
                  <a16:creationId xmlns:a16="http://schemas.microsoft.com/office/drawing/2014/main" id="{2AF7AF76-A6D6-4B55-AE3C-3B4CEB11785F}"/>
                </a:ext>
              </a:extLst>
            </p:cNvPr>
            <p:cNvSpPr/>
            <p:nvPr/>
          </p:nvSpPr>
          <p:spPr>
            <a:xfrm>
              <a:off x="8299354" y="21729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ED0A4DBE-2B90-4B21-BF97-91CDE9F00A2D}"/>
                </a:ext>
              </a:extLst>
            </p:cNvPr>
            <p:cNvSpPr/>
            <p:nvPr/>
          </p:nvSpPr>
          <p:spPr>
            <a:xfrm>
              <a:off x="9926522" y="31071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a:extLst>
                <a:ext uri="{FF2B5EF4-FFF2-40B4-BE49-F238E27FC236}">
                  <a16:creationId xmlns:a16="http://schemas.microsoft.com/office/drawing/2014/main" id="{3CCE8D06-6074-4A1B-AE50-164B37EA710E}"/>
                </a:ext>
              </a:extLst>
            </p:cNvPr>
            <p:cNvSpPr/>
            <p:nvPr/>
          </p:nvSpPr>
          <p:spPr>
            <a:xfrm>
              <a:off x="10383722" y="35643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B89FD8CD-ABF9-4192-BC0A-8F344A8B7D4E}"/>
                </a:ext>
              </a:extLst>
            </p:cNvPr>
            <p:cNvSpPr/>
            <p:nvPr/>
          </p:nvSpPr>
          <p:spPr>
            <a:xfrm>
              <a:off x="10294864" y="33547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606543AF-2EA0-4F8D-B085-A64797835706}"/>
                </a:ext>
              </a:extLst>
            </p:cNvPr>
            <p:cNvSpPr/>
            <p:nvPr/>
          </p:nvSpPr>
          <p:spPr>
            <a:xfrm>
              <a:off x="10599664" y="3659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248C44B2-22A5-467A-95F5-C64ED4A0F6AD}"/>
                </a:ext>
              </a:extLst>
            </p:cNvPr>
            <p:cNvSpPr/>
            <p:nvPr/>
          </p:nvSpPr>
          <p:spPr>
            <a:xfrm>
              <a:off x="9932917" y="36214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C42BEE87-51F2-4E4F-A3AC-9F893B728300}"/>
                </a:ext>
              </a:extLst>
            </p:cNvPr>
            <p:cNvSpPr/>
            <p:nvPr/>
          </p:nvSpPr>
          <p:spPr>
            <a:xfrm>
              <a:off x="9196293" y="34500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34B4E5E3-713C-4328-9AB3-29B8FF9A0D49}"/>
                </a:ext>
              </a:extLst>
            </p:cNvPr>
            <p:cNvSpPr/>
            <p:nvPr/>
          </p:nvSpPr>
          <p:spPr>
            <a:xfrm>
              <a:off x="9501093" y="33642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2573ED97-A152-4176-9769-8D0A18066DB7}"/>
                </a:ext>
              </a:extLst>
            </p:cNvPr>
            <p:cNvSpPr/>
            <p:nvPr/>
          </p:nvSpPr>
          <p:spPr>
            <a:xfrm>
              <a:off x="7321650" y="21450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384291A1-2CF2-4422-9EF1-501286C7D61A}"/>
                </a:ext>
              </a:extLst>
            </p:cNvPr>
            <p:cNvSpPr/>
            <p:nvPr/>
          </p:nvSpPr>
          <p:spPr>
            <a:xfrm>
              <a:off x="7626450" y="24498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a16="http://schemas.microsoft.com/office/drawing/2014/main" id="{A6AD4EC8-3AB0-48DA-A01D-FD841461F667}"/>
                </a:ext>
              </a:extLst>
            </p:cNvPr>
            <p:cNvSpPr/>
            <p:nvPr/>
          </p:nvSpPr>
          <p:spPr>
            <a:xfrm>
              <a:off x="7416903" y="28689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38A23BBB-3E04-4F09-878B-E57591CABD9C}"/>
                </a:ext>
              </a:extLst>
            </p:cNvPr>
            <p:cNvSpPr/>
            <p:nvPr/>
          </p:nvSpPr>
          <p:spPr>
            <a:xfrm>
              <a:off x="7442279" y="34595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a16="http://schemas.microsoft.com/office/drawing/2014/main" id="{29506C08-7866-4FA8-B87D-668AADFBC9E5}"/>
                </a:ext>
              </a:extLst>
            </p:cNvPr>
            <p:cNvSpPr/>
            <p:nvPr/>
          </p:nvSpPr>
          <p:spPr>
            <a:xfrm>
              <a:off x="7299350" y="23919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a16="http://schemas.microsoft.com/office/drawing/2014/main" id="{CCD564B7-0277-4F96-B096-1A5781898A12}"/>
                </a:ext>
              </a:extLst>
            </p:cNvPr>
            <p:cNvSpPr/>
            <p:nvPr/>
          </p:nvSpPr>
          <p:spPr>
            <a:xfrm>
              <a:off x="7604150" y="26967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521A450E-4D85-4848-BA6F-128CB6ED443F}"/>
                </a:ext>
              </a:extLst>
            </p:cNvPr>
            <p:cNvSpPr/>
            <p:nvPr/>
          </p:nvSpPr>
          <p:spPr>
            <a:xfrm>
              <a:off x="7908950" y="30015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5" name="Ellipse 154">
            <a:extLst>
              <a:ext uri="{FF2B5EF4-FFF2-40B4-BE49-F238E27FC236}">
                <a16:creationId xmlns:a16="http://schemas.microsoft.com/office/drawing/2014/main" id="{359F6E55-AEC6-4789-B7D9-854B88F9765F}"/>
              </a:ext>
            </a:extLst>
          </p:cNvPr>
          <p:cNvSpPr/>
          <p:nvPr/>
        </p:nvSpPr>
        <p:spPr>
          <a:xfrm>
            <a:off x="9261439" y="15061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Ellipse 155">
            <a:extLst>
              <a:ext uri="{FF2B5EF4-FFF2-40B4-BE49-F238E27FC236}">
                <a16:creationId xmlns:a16="http://schemas.microsoft.com/office/drawing/2014/main" id="{1CD8A9FA-8861-41A9-9EB4-FB23E57414AE}"/>
              </a:ext>
            </a:extLst>
          </p:cNvPr>
          <p:cNvSpPr/>
          <p:nvPr/>
        </p:nvSpPr>
        <p:spPr>
          <a:xfrm>
            <a:off x="10576665" y="7429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Ellipse 156">
            <a:extLst>
              <a:ext uri="{FF2B5EF4-FFF2-40B4-BE49-F238E27FC236}">
                <a16:creationId xmlns:a16="http://schemas.microsoft.com/office/drawing/2014/main" id="{D0ED80FC-B688-4049-87B6-EEC03AB7F94D}"/>
              </a:ext>
            </a:extLst>
          </p:cNvPr>
          <p:cNvSpPr/>
          <p:nvPr/>
        </p:nvSpPr>
        <p:spPr>
          <a:xfrm>
            <a:off x="9458321" y="266542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Ellipse 157">
            <a:extLst>
              <a:ext uri="{FF2B5EF4-FFF2-40B4-BE49-F238E27FC236}">
                <a16:creationId xmlns:a16="http://schemas.microsoft.com/office/drawing/2014/main" id="{00C5F96F-9FAF-49AB-B862-1B6CBF1DA269}"/>
              </a:ext>
            </a:extLst>
          </p:cNvPr>
          <p:cNvSpPr/>
          <p:nvPr/>
        </p:nvSpPr>
        <p:spPr>
          <a:xfrm>
            <a:off x="9353556" y="239198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Ellipse 159">
            <a:extLst>
              <a:ext uri="{FF2B5EF4-FFF2-40B4-BE49-F238E27FC236}">
                <a16:creationId xmlns:a16="http://schemas.microsoft.com/office/drawing/2014/main" id="{BEAFFC6C-7AED-4D51-94B5-10EA4EEB2B31}"/>
              </a:ext>
            </a:extLst>
          </p:cNvPr>
          <p:cNvSpPr/>
          <p:nvPr/>
        </p:nvSpPr>
        <p:spPr>
          <a:xfrm>
            <a:off x="8261251" y="1474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Ellipse 160">
            <a:extLst>
              <a:ext uri="{FF2B5EF4-FFF2-40B4-BE49-F238E27FC236}">
                <a16:creationId xmlns:a16="http://schemas.microsoft.com/office/drawing/2014/main" id="{2464CCB5-E96C-46C8-A8A1-E4E872631A9D}"/>
              </a:ext>
            </a:extLst>
          </p:cNvPr>
          <p:cNvSpPr/>
          <p:nvPr/>
        </p:nvSpPr>
        <p:spPr>
          <a:xfrm>
            <a:off x="10544167" y="408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Ellipse 161">
            <a:extLst>
              <a:ext uri="{FF2B5EF4-FFF2-40B4-BE49-F238E27FC236}">
                <a16:creationId xmlns:a16="http://schemas.microsoft.com/office/drawing/2014/main" id="{2B4C6383-BC73-47BF-9529-03683795E847}"/>
              </a:ext>
            </a:extLst>
          </p:cNvPr>
          <p:cNvSpPr/>
          <p:nvPr/>
        </p:nvSpPr>
        <p:spPr>
          <a:xfrm>
            <a:off x="10297239" y="79837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Ellipse 162">
            <a:extLst>
              <a:ext uri="{FF2B5EF4-FFF2-40B4-BE49-F238E27FC236}">
                <a16:creationId xmlns:a16="http://schemas.microsoft.com/office/drawing/2014/main" id="{9C50695E-0F68-43A9-A342-BEB7B3897717}"/>
              </a:ext>
            </a:extLst>
          </p:cNvPr>
          <p:cNvSpPr/>
          <p:nvPr/>
        </p:nvSpPr>
        <p:spPr>
          <a:xfrm>
            <a:off x="9432880" y="90682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Ellipse 163">
            <a:extLst>
              <a:ext uri="{FF2B5EF4-FFF2-40B4-BE49-F238E27FC236}">
                <a16:creationId xmlns:a16="http://schemas.microsoft.com/office/drawing/2014/main" id="{6304231B-CB4B-4AD5-A311-C9400EC83B99}"/>
              </a:ext>
            </a:extLst>
          </p:cNvPr>
          <p:cNvSpPr/>
          <p:nvPr/>
        </p:nvSpPr>
        <p:spPr>
          <a:xfrm>
            <a:off x="9645630" y="13373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Ellipse 164">
            <a:extLst>
              <a:ext uri="{FF2B5EF4-FFF2-40B4-BE49-F238E27FC236}">
                <a16:creationId xmlns:a16="http://schemas.microsoft.com/office/drawing/2014/main" id="{D2674554-D5FA-4A22-BC0A-CCAF314E92B5}"/>
              </a:ext>
            </a:extLst>
          </p:cNvPr>
          <p:cNvSpPr/>
          <p:nvPr/>
        </p:nvSpPr>
        <p:spPr>
          <a:xfrm>
            <a:off x="8748655" y="17964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Ellipse 165">
            <a:extLst>
              <a:ext uri="{FF2B5EF4-FFF2-40B4-BE49-F238E27FC236}">
                <a16:creationId xmlns:a16="http://schemas.microsoft.com/office/drawing/2014/main" id="{042A72D1-37F1-4D3A-9C80-0FF3FA55FB27}"/>
              </a:ext>
            </a:extLst>
          </p:cNvPr>
          <p:cNvSpPr/>
          <p:nvPr/>
        </p:nvSpPr>
        <p:spPr>
          <a:xfrm>
            <a:off x="10207542" y="20784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Ellipse 166">
            <a:extLst>
              <a:ext uri="{FF2B5EF4-FFF2-40B4-BE49-F238E27FC236}">
                <a16:creationId xmlns:a16="http://schemas.microsoft.com/office/drawing/2014/main" id="{04A462F5-4A75-40F5-BC4A-968E165F5F63}"/>
              </a:ext>
            </a:extLst>
          </p:cNvPr>
          <p:cNvSpPr/>
          <p:nvPr/>
        </p:nvSpPr>
        <p:spPr>
          <a:xfrm>
            <a:off x="9845660" y="12116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Ellipse 167">
            <a:extLst>
              <a:ext uri="{FF2B5EF4-FFF2-40B4-BE49-F238E27FC236}">
                <a16:creationId xmlns:a16="http://schemas.microsoft.com/office/drawing/2014/main" id="{7CB2155C-77B5-4A71-B492-7F34F599D906}"/>
              </a:ext>
            </a:extLst>
          </p:cNvPr>
          <p:cNvSpPr/>
          <p:nvPr/>
        </p:nvSpPr>
        <p:spPr>
          <a:xfrm>
            <a:off x="9271082" y="45157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Ellipse 168">
            <a:extLst>
              <a:ext uri="{FF2B5EF4-FFF2-40B4-BE49-F238E27FC236}">
                <a16:creationId xmlns:a16="http://schemas.microsoft.com/office/drawing/2014/main" id="{707354FB-2DEA-4CAE-AD68-E0460EAC6C0D}"/>
              </a:ext>
            </a:extLst>
          </p:cNvPr>
          <p:cNvSpPr/>
          <p:nvPr/>
        </p:nvSpPr>
        <p:spPr>
          <a:xfrm>
            <a:off x="9882027" y="45157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Ellipse 169">
            <a:extLst>
              <a:ext uri="{FF2B5EF4-FFF2-40B4-BE49-F238E27FC236}">
                <a16:creationId xmlns:a16="http://schemas.microsoft.com/office/drawing/2014/main" id="{657CA043-C0C1-4CBE-A72A-490D893C8C2B}"/>
              </a:ext>
            </a:extLst>
          </p:cNvPr>
          <p:cNvSpPr/>
          <p:nvPr/>
        </p:nvSpPr>
        <p:spPr>
          <a:xfrm>
            <a:off x="8023244" y="89658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Ellipse 170">
            <a:extLst>
              <a:ext uri="{FF2B5EF4-FFF2-40B4-BE49-F238E27FC236}">
                <a16:creationId xmlns:a16="http://schemas.microsoft.com/office/drawing/2014/main" id="{4CF7EA5E-27FD-4CB6-8F71-481092EE6F3C}"/>
              </a:ext>
            </a:extLst>
          </p:cNvPr>
          <p:cNvSpPr/>
          <p:nvPr/>
        </p:nvSpPr>
        <p:spPr>
          <a:xfrm>
            <a:off x="8501003" y="12925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Ellipse 171">
            <a:extLst>
              <a:ext uri="{FF2B5EF4-FFF2-40B4-BE49-F238E27FC236}">
                <a16:creationId xmlns:a16="http://schemas.microsoft.com/office/drawing/2014/main" id="{97F53F46-6854-43F9-B824-0A67D9B7A781}"/>
              </a:ext>
            </a:extLst>
          </p:cNvPr>
          <p:cNvSpPr/>
          <p:nvPr/>
        </p:nvSpPr>
        <p:spPr>
          <a:xfrm>
            <a:off x="7588267" y="41424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Ellipse 172">
            <a:extLst>
              <a:ext uri="{FF2B5EF4-FFF2-40B4-BE49-F238E27FC236}">
                <a16:creationId xmlns:a16="http://schemas.microsoft.com/office/drawing/2014/main" id="{B3D28028-78EB-4974-85D8-77D9E25234F8}"/>
              </a:ext>
            </a:extLst>
          </p:cNvPr>
          <p:cNvSpPr/>
          <p:nvPr/>
        </p:nvSpPr>
        <p:spPr>
          <a:xfrm>
            <a:off x="7839811" y="323296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Ellipse 173">
            <a:extLst>
              <a:ext uri="{FF2B5EF4-FFF2-40B4-BE49-F238E27FC236}">
                <a16:creationId xmlns:a16="http://schemas.microsoft.com/office/drawing/2014/main" id="{166A835B-AE40-4344-9C85-D61AE122941A}"/>
              </a:ext>
            </a:extLst>
          </p:cNvPr>
          <p:cNvSpPr/>
          <p:nvPr/>
        </p:nvSpPr>
        <p:spPr>
          <a:xfrm>
            <a:off x="7673750" y="7849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Ellipse 174">
            <a:extLst>
              <a:ext uri="{FF2B5EF4-FFF2-40B4-BE49-F238E27FC236}">
                <a16:creationId xmlns:a16="http://schemas.microsoft.com/office/drawing/2014/main" id="{D2A70FA8-C7D3-4F69-B8D5-517B1B30039C}"/>
              </a:ext>
            </a:extLst>
          </p:cNvPr>
          <p:cNvSpPr/>
          <p:nvPr/>
        </p:nvSpPr>
        <p:spPr>
          <a:xfrm>
            <a:off x="8312084" y="2535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Ellipse 175">
            <a:extLst>
              <a:ext uri="{FF2B5EF4-FFF2-40B4-BE49-F238E27FC236}">
                <a16:creationId xmlns:a16="http://schemas.microsoft.com/office/drawing/2014/main" id="{117CFA17-4B4A-4C82-A54B-2DEB91626138}"/>
              </a:ext>
            </a:extLst>
          </p:cNvPr>
          <p:cNvSpPr/>
          <p:nvPr/>
        </p:nvSpPr>
        <p:spPr>
          <a:xfrm>
            <a:off x="10636223" y="28213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Ellipse 176">
            <a:extLst>
              <a:ext uri="{FF2B5EF4-FFF2-40B4-BE49-F238E27FC236}">
                <a16:creationId xmlns:a16="http://schemas.microsoft.com/office/drawing/2014/main" id="{8A2D959E-F5DD-443A-B4EB-AEA924F9A1A0}"/>
              </a:ext>
            </a:extLst>
          </p:cNvPr>
          <p:cNvSpPr/>
          <p:nvPr/>
        </p:nvSpPr>
        <p:spPr>
          <a:xfrm>
            <a:off x="8433543" y="65094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Ellipse 177">
            <a:extLst>
              <a:ext uri="{FF2B5EF4-FFF2-40B4-BE49-F238E27FC236}">
                <a16:creationId xmlns:a16="http://schemas.microsoft.com/office/drawing/2014/main" id="{C3519D1A-6CD7-4638-B53A-3ED89B2D3BFF}"/>
              </a:ext>
            </a:extLst>
          </p:cNvPr>
          <p:cNvSpPr/>
          <p:nvPr/>
        </p:nvSpPr>
        <p:spPr>
          <a:xfrm>
            <a:off x="9236003" y="10877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Ellipse 178">
            <a:extLst>
              <a:ext uri="{FF2B5EF4-FFF2-40B4-BE49-F238E27FC236}">
                <a16:creationId xmlns:a16="http://schemas.microsoft.com/office/drawing/2014/main" id="{D6E2998C-4E41-496A-A577-0E4531FCFCD1}"/>
              </a:ext>
            </a:extLst>
          </p:cNvPr>
          <p:cNvSpPr/>
          <p:nvPr/>
        </p:nvSpPr>
        <p:spPr>
          <a:xfrm>
            <a:off x="8671671" y="90682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Ellipse 179">
            <a:extLst>
              <a:ext uri="{FF2B5EF4-FFF2-40B4-BE49-F238E27FC236}">
                <a16:creationId xmlns:a16="http://schemas.microsoft.com/office/drawing/2014/main" id="{26D55FE4-F2A1-48B9-B975-33046BA7F759}"/>
              </a:ext>
            </a:extLst>
          </p:cNvPr>
          <p:cNvSpPr/>
          <p:nvPr/>
        </p:nvSpPr>
        <p:spPr>
          <a:xfrm>
            <a:off x="7531120" y="10108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173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A99F63E-5291-4268-B1F6-B340DE5AB0AA}"/>
              </a:ext>
            </a:extLst>
          </p:cNvPr>
          <p:cNvSpPr/>
          <p:nvPr/>
        </p:nvSpPr>
        <p:spPr>
          <a:xfrm>
            <a:off x="354794" y="133953"/>
            <a:ext cx="3985404" cy="6089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Pompe volumétrique : principe</a:t>
            </a:r>
          </a:p>
        </p:txBody>
      </p:sp>
      <p:grpSp>
        <p:nvGrpSpPr>
          <p:cNvPr id="153" name="Groupe 152">
            <a:extLst>
              <a:ext uri="{FF2B5EF4-FFF2-40B4-BE49-F238E27FC236}">
                <a16:creationId xmlns:a16="http://schemas.microsoft.com/office/drawing/2014/main" id="{3B230138-0838-4ECC-8659-A775615DFBF4}"/>
              </a:ext>
            </a:extLst>
          </p:cNvPr>
          <p:cNvGrpSpPr/>
          <p:nvPr/>
        </p:nvGrpSpPr>
        <p:grpSpPr>
          <a:xfrm>
            <a:off x="7073997" y="276226"/>
            <a:ext cx="3870228" cy="3550873"/>
            <a:chOff x="7073997" y="276226"/>
            <a:chExt cx="3870228" cy="3550873"/>
          </a:xfrm>
        </p:grpSpPr>
        <p:sp>
          <p:nvSpPr>
            <p:cNvPr id="4" name="Rectangle 3">
              <a:extLst>
                <a:ext uri="{FF2B5EF4-FFF2-40B4-BE49-F238E27FC236}">
                  <a16:creationId xmlns:a16="http://schemas.microsoft.com/office/drawing/2014/main" id="{47A65F7A-3F09-4969-84A3-71DE62538C80}"/>
                </a:ext>
              </a:extLst>
            </p:cNvPr>
            <p:cNvSpPr/>
            <p:nvPr/>
          </p:nvSpPr>
          <p:spPr>
            <a:xfrm>
              <a:off x="7073997" y="276226"/>
              <a:ext cx="3870228" cy="355087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746ABB7C-B3EA-4EE5-BCF1-F93A2CBB7623}"/>
                </a:ext>
              </a:extLst>
            </p:cNvPr>
            <p:cNvSpPr/>
            <p:nvPr/>
          </p:nvSpPr>
          <p:spPr>
            <a:xfrm>
              <a:off x="7254854" y="859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E935D48B-3FA9-4D4A-900C-E07A6FD9C706}"/>
                </a:ext>
              </a:extLst>
            </p:cNvPr>
            <p:cNvSpPr/>
            <p:nvPr/>
          </p:nvSpPr>
          <p:spPr>
            <a:xfrm>
              <a:off x="8969360" y="108217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31D37C64-7BE6-45F7-A533-AD91A24BF9CA}"/>
                </a:ext>
              </a:extLst>
            </p:cNvPr>
            <p:cNvSpPr/>
            <p:nvPr/>
          </p:nvSpPr>
          <p:spPr>
            <a:xfrm>
              <a:off x="9623386" y="5734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9695080-CDB7-4362-B861-5574368483BE}"/>
                </a:ext>
              </a:extLst>
            </p:cNvPr>
            <p:cNvSpPr/>
            <p:nvPr/>
          </p:nvSpPr>
          <p:spPr>
            <a:xfrm>
              <a:off x="7712054" y="1316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F9172F84-9C86-476C-8F9F-FBF4021DC4F2}"/>
                </a:ext>
              </a:extLst>
            </p:cNvPr>
            <p:cNvSpPr/>
            <p:nvPr/>
          </p:nvSpPr>
          <p:spPr>
            <a:xfrm>
              <a:off x="8013664" y="4515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1340E943-9A0B-4CE8-BA62-02F19517EB8C}"/>
                </a:ext>
              </a:extLst>
            </p:cNvPr>
            <p:cNvSpPr/>
            <p:nvPr/>
          </p:nvSpPr>
          <p:spPr>
            <a:xfrm>
              <a:off x="8016854" y="1621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ACB1588-6E8F-4D1F-85BA-9410191772C8}"/>
                </a:ext>
              </a:extLst>
            </p:cNvPr>
            <p:cNvSpPr/>
            <p:nvPr/>
          </p:nvSpPr>
          <p:spPr>
            <a:xfrm>
              <a:off x="9445601" y="1278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FB187721-59F0-4164-8106-55DC69D4745B}"/>
                </a:ext>
              </a:extLst>
            </p:cNvPr>
            <p:cNvSpPr/>
            <p:nvPr/>
          </p:nvSpPr>
          <p:spPr>
            <a:xfrm>
              <a:off x="10636223" y="15259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8310332-BE86-448A-B004-08ADFD7F3D9A}"/>
                </a:ext>
              </a:extLst>
            </p:cNvPr>
            <p:cNvSpPr/>
            <p:nvPr/>
          </p:nvSpPr>
          <p:spPr>
            <a:xfrm>
              <a:off x="8474054" y="2078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C1BCADFD-60D5-4D20-B7E2-FAE07FD88770}"/>
                </a:ext>
              </a:extLst>
            </p:cNvPr>
            <p:cNvSpPr/>
            <p:nvPr/>
          </p:nvSpPr>
          <p:spPr>
            <a:xfrm>
              <a:off x="8829606" y="4439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1C5F31B-CCE3-443A-82AB-945A9235D620}"/>
                </a:ext>
              </a:extLst>
            </p:cNvPr>
            <p:cNvSpPr/>
            <p:nvPr/>
          </p:nvSpPr>
          <p:spPr>
            <a:xfrm>
              <a:off x="8778854" y="23832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22CCC4A4-34FF-4FCE-8026-C869B5B4DFBA}"/>
                </a:ext>
              </a:extLst>
            </p:cNvPr>
            <p:cNvSpPr/>
            <p:nvPr/>
          </p:nvSpPr>
          <p:spPr>
            <a:xfrm>
              <a:off x="9959954" y="9163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FD9FC580-E477-4BEF-8312-2220F6168002}"/>
                </a:ext>
              </a:extLst>
            </p:cNvPr>
            <p:cNvSpPr/>
            <p:nvPr/>
          </p:nvSpPr>
          <p:spPr>
            <a:xfrm>
              <a:off x="9083654" y="26880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0776A12D-BB28-4393-B9D0-4DFC2FD39B64}"/>
                </a:ext>
              </a:extLst>
            </p:cNvPr>
            <p:cNvSpPr/>
            <p:nvPr/>
          </p:nvSpPr>
          <p:spPr>
            <a:xfrm>
              <a:off x="10502879" y="11259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4CB00160-0242-45C6-84C3-4F9FD2D37AB6}"/>
                </a:ext>
              </a:extLst>
            </p:cNvPr>
            <p:cNvSpPr/>
            <p:nvPr/>
          </p:nvSpPr>
          <p:spPr>
            <a:xfrm>
              <a:off x="9388454" y="2992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E1308181-BF8F-4848-B8EE-350C4B691B1A}"/>
                </a:ext>
              </a:extLst>
            </p:cNvPr>
            <p:cNvSpPr/>
            <p:nvPr/>
          </p:nvSpPr>
          <p:spPr>
            <a:xfrm>
              <a:off x="10255232" y="50872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2E14450-2A74-48BA-B491-1F3C29BBBA9C}"/>
                </a:ext>
              </a:extLst>
            </p:cNvPr>
            <p:cNvSpPr/>
            <p:nvPr/>
          </p:nvSpPr>
          <p:spPr>
            <a:xfrm>
              <a:off x="9135977" y="7278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7D36BFA1-D074-4065-9D47-8597686A198A}"/>
                </a:ext>
              </a:extLst>
            </p:cNvPr>
            <p:cNvSpPr/>
            <p:nvPr/>
          </p:nvSpPr>
          <p:spPr>
            <a:xfrm>
              <a:off x="7350107" y="15831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7C497DEE-124E-451F-BDF5-DA88F24D2D56}"/>
                </a:ext>
              </a:extLst>
            </p:cNvPr>
            <p:cNvSpPr/>
            <p:nvPr/>
          </p:nvSpPr>
          <p:spPr>
            <a:xfrm>
              <a:off x="10521929" y="243277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A0C1F29B-654D-4C90-91A8-E8FC057E4F94}"/>
                </a:ext>
              </a:extLst>
            </p:cNvPr>
            <p:cNvSpPr/>
            <p:nvPr/>
          </p:nvSpPr>
          <p:spPr>
            <a:xfrm>
              <a:off x="10144063" y="17164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3161B987-3C60-4506-9F89-66D11D02CDAC}"/>
                </a:ext>
              </a:extLst>
            </p:cNvPr>
            <p:cNvSpPr/>
            <p:nvPr/>
          </p:nvSpPr>
          <p:spPr>
            <a:xfrm>
              <a:off x="7807307" y="2040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1888681-37D8-44D2-B88F-D1A69264856F}"/>
                </a:ext>
              </a:extLst>
            </p:cNvPr>
            <p:cNvSpPr/>
            <p:nvPr/>
          </p:nvSpPr>
          <p:spPr>
            <a:xfrm>
              <a:off x="9639225" y="17821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E99FD3F6-4641-4F34-B416-C4A2C2B1713E}"/>
                </a:ext>
              </a:extLst>
            </p:cNvPr>
            <p:cNvSpPr/>
            <p:nvPr/>
          </p:nvSpPr>
          <p:spPr>
            <a:xfrm>
              <a:off x="8648568" y="68774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7544A7C9-29ED-42B8-AA79-ECAC9140FDA6}"/>
                </a:ext>
              </a:extLst>
            </p:cNvPr>
            <p:cNvSpPr/>
            <p:nvPr/>
          </p:nvSpPr>
          <p:spPr>
            <a:xfrm>
              <a:off x="10207545" y="262327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5D7C28A0-508E-4F5A-B521-32FCCB5BE45A}"/>
                </a:ext>
              </a:extLst>
            </p:cNvPr>
            <p:cNvSpPr/>
            <p:nvPr/>
          </p:nvSpPr>
          <p:spPr>
            <a:xfrm>
              <a:off x="10194881" y="133739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075E139F-672F-4742-96BE-A90738126A7E}"/>
                </a:ext>
              </a:extLst>
            </p:cNvPr>
            <p:cNvSpPr/>
            <p:nvPr/>
          </p:nvSpPr>
          <p:spPr>
            <a:xfrm>
              <a:off x="8569307" y="280230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53EAA2CD-B65F-4039-B070-2510B3D742D9}"/>
                </a:ext>
              </a:extLst>
            </p:cNvPr>
            <p:cNvSpPr/>
            <p:nvPr/>
          </p:nvSpPr>
          <p:spPr>
            <a:xfrm>
              <a:off x="7223083" y="20212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1E09AF8A-4C72-4D2C-887C-6D9AC50E2F80}"/>
                </a:ext>
              </a:extLst>
            </p:cNvPr>
            <p:cNvSpPr/>
            <p:nvPr/>
          </p:nvSpPr>
          <p:spPr>
            <a:xfrm>
              <a:off x="10464719" y="313188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7F1F63D5-CB1E-48EB-8403-A93E65348BDF}"/>
                </a:ext>
              </a:extLst>
            </p:cNvPr>
            <p:cNvSpPr/>
            <p:nvPr/>
          </p:nvSpPr>
          <p:spPr>
            <a:xfrm>
              <a:off x="7832683" y="26308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174D0CA7-444D-4A15-B20E-9F8E693D976E}"/>
                </a:ext>
              </a:extLst>
            </p:cNvPr>
            <p:cNvSpPr/>
            <p:nvPr/>
          </p:nvSpPr>
          <p:spPr>
            <a:xfrm>
              <a:off x="8137483" y="29356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E7E1C3B2-A4B0-4F35-A85D-7CD29F3E9028}"/>
                </a:ext>
              </a:extLst>
            </p:cNvPr>
            <p:cNvSpPr/>
            <p:nvPr/>
          </p:nvSpPr>
          <p:spPr>
            <a:xfrm>
              <a:off x="8594683" y="33928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BD2D2692-0F50-4161-B49C-B343745B2AF9}"/>
                </a:ext>
              </a:extLst>
            </p:cNvPr>
            <p:cNvSpPr/>
            <p:nvPr/>
          </p:nvSpPr>
          <p:spPr>
            <a:xfrm>
              <a:off x="9061408" y="3221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B272181F-50E4-453D-8A57-D01ACE50DB9A}"/>
                </a:ext>
              </a:extLst>
            </p:cNvPr>
            <p:cNvSpPr/>
            <p:nvPr/>
          </p:nvSpPr>
          <p:spPr>
            <a:xfrm>
              <a:off x="10017104" y="15259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9C6371CE-D539-440E-A94F-509BD1EAC5F9}"/>
                </a:ext>
              </a:extLst>
            </p:cNvPr>
            <p:cNvSpPr/>
            <p:nvPr/>
          </p:nvSpPr>
          <p:spPr>
            <a:xfrm>
              <a:off x="10321904" y="18307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164C60F6-3779-4F47-93D6-84E5991BFB81}"/>
                </a:ext>
              </a:extLst>
            </p:cNvPr>
            <p:cNvSpPr/>
            <p:nvPr/>
          </p:nvSpPr>
          <p:spPr>
            <a:xfrm>
              <a:off x="10626704" y="213555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F97C2969-1E7A-4FDA-93DD-0DE5BEFB25B0}"/>
                </a:ext>
              </a:extLst>
            </p:cNvPr>
            <p:cNvSpPr/>
            <p:nvPr/>
          </p:nvSpPr>
          <p:spPr>
            <a:xfrm>
              <a:off x="9807557" y="194505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47579C58-6E11-4D6C-AE2F-D5F0CA69A58C}"/>
                </a:ext>
              </a:extLst>
            </p:cNvPr>
            <p:cNvSpPr/>
            <p:nvPr/>
          </p:nvSpPr>
          <p:spPr>
            <a:xfrm>
              <a:off x="9070933" y="1773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A89D0242-40FB-4BC9-8393-D43570DD34F0}"/>
                </a:ext>
              </a:extLst>
            </p:cNvPr>
            <p:cNvSpPr/>
            <p:nvPr/>
          </p:nvSpPr>
          <p:spPr>
            <a:xfrm>
              <a:off x="9375733" y="2078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DBC82D96-C1A5-4B69-86E3-44D1B3316B20}"/>
                </a:ext>
              </a:extLst>
            </p:cNvPr>
            <p:cNvSpPr/>
            <p:nvPr/>
          </p:nvSpPr>
          <p:spPr>
            <a:xfrm>
              <a:off x="9832933" y="25356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FA34D1AD-238D-4017-9311-17E47680FB5A}"/>
                </a:ext>
              </a:extLst>
            </p:cNvPr>
            <p:cNvSpPr/>
            <p:nvPr/>
          </p:nvSpPr>
          <p:spPr>
            <a:xfrm>
              <a:off x="10137733" y="28404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6E61B04F-0C6A-4DE9-8DAD-E84C0930D587}"/>
                </a:ext>
              </a:extLst>
            </p:cNvPr>
            <p:cNvSpPr/>
            <p:nvPr/>
          </p:nvSpPr>
          <p:spPr>
            <a:xfrm>
              <a:off x="8505825" y="31833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BB78CC28-5C8C-4CD0-BC75-BCECD086A2FA}"/>
                </a:ext>
              </a:extLst>
            </p:cNvPr>
            <p:cNvSpPr/>
            <p:nvPr/>
          </p:nvSpPr>
          <p:spPr>
            <a:xfrm>
              <a:off x="8810625" y="34881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56315B99-5E8F-4E52-A0BF-A170B7675C72}"/>
                </a:ext>
              </a:extLst>
            </p:cNvPr>
            <p:cNvSpPr/>
            <p:nvPr/>
          </p:nvSpPr>
          <p:spPr>
            <a:xfrm>
              <a:off x="8143878" y="345000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11BD3F8-6C22-4EE7-84F7-CF0C86834177}"/>
                </a:ext>
              </a:extLst>
            </p:cNvPr>
            <p:cNvSpPr/>
            <p:nvPr/>
          </p:nvSpPr>
          <p:spPr>
            <a:xfrm>
              <a:off x="7407254" y="3278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3DB339D0-C5FE-4C25-A76E-F5BC8178996E}"/>
                </a:ext>
              </a:extLst>
            </p:cNvPr>
            <p:cNvSpPr/>
            <p:nvPr/>
          </p:nvSpPr>
          <p:spPr>
            <a:xfrm>
              <a:off x="7712054" y="35833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id="{D766B25D-BD55-4F0E-8772-1A6FD6D9C57D}"/>
                </a:ext>
              </a:extLst>
            </p:cNvPr>
            <p:cNvSpPr/>
            <p:nvPr/>
          </p:nvSpPr>
          <p:spPr>
            <a:xfrm>
              <a:off x="8331125" y="10108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a:extLst>
                <a:ext uri="{FF2B5EF4-FFF2-40B4-BE49-F238E27FC236}">
                  <a16:creationId xmlns:a16="http://schemas.microsoft.com/office/drawing/2014/main" id="{498B71C6-92B9-492B-82F9-6D81FD939048}"/>
                </a:ext>
              </a:extLst>
            </p:cNvPr>
            <p:cNvSpPr/>
            <p:nvPr/>
          </p:nvSpPr>
          <p:spPr>
            <a:xfrm>
              <a:off x="8788325" y="146805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BAFE3216-62D1-4E67-83BB-63BC26123484}"/>
                </a:ext>
              </a:extLst>
            </p:cNvPr>
            <p:cNvSpPr/>
            <p:nvPr/>
          </p:nvSpPr>
          <p:spPr>
            <a:xfrm>
              <a:off x="7359578" y="667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a:extLst>
                <a:ext uri="{FF2B5EF4-FFF2-40B4-BE49-F238E27FC236}">
                  <a16:creationId xmlns:a16="http://schemas.microsoft.com/office/drawing/2014/main" id="{19B20D1D-713C-4F52-AA8A-795B46BE8913}"/>
                </a:ext>
              </a:extLst>
            </p:cNvPr>
            <p:cNvSpPr/>
            <p:nvPr/>
          </p:nvSpPr>
          <p:spPr>
            <a:xfrm>
              <a:off x="7248405" y="112710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C50FD189-2211-4288-9F50-DF851C2484A5}"/>
                </a:ext>
              </a:extLst>
            </p:cNvPr>
            <p:cNvSpPr/>
            <p:nvPr/>
          </p:nvSpPr>
          <p:spPr>
            <a:xfrm>
              <a:off x="7816778" y="11251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CFE5B971-6465-4631-9D19-C43FFD1E0408}"/>
                </a:ext>
              </a:extLst>
            </p:cNvPr>
            <p:cNvSpPr/>
            <p:nvPr/>
          </p:nvSpPr>
          <p:spPr>
            <a:xfrm>
              <a:off x="7940505" y="6222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91AEB6A0-02CF-4566-8BB1-45069D25B91A}"/>
                </a:ext>
              </a:extLst>
            </p:cNvPr>
            <p:cNvSpPr/>
            <p:nvPr/>
          </p:nvSpPr>
          <p:spPr>
            <a:xfrm>
              <a:off x="8426378" y="17347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a:extLst>
                <a:ext uri="{FF2B5EF4-FFF2-40B4-BE49-F238E27FC236}">
                  <a16:creationId xmlns:a16="http://schemas.microsoft.com/office/drawing/2014/main" id="{BBFD8882-C7C6-4BDD-AC58-91CB0FEADB04}"/>
                </a:ext>
              </a:extLst>
            </p:cNvPr>
            <p:cNvSpPr/>
            <p:nvPr/>
          </p:nvSpPr>
          <p:spPr>
            <a:xfrm>
              <a:off x="8883578" y="219195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415B2F90-CACE-4FE0-8328-5C45B59EF6A6}"/>
                </a:ext>
              </a:extLst>
            </p:cNvPr>
            <p:cNvSpPr/>
            <p:nvPr/>
          </p:nvSpPr>
          <p:spPr>
            <a:xfrm>
              <a:off x="7689754" y="15633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a:extLst>
                <a:ext uri="{FF2B5EF4-FFF2-40B4-BE49-F238E27FC236}">
                  <a16:creationId xmlns:a16="http://schemas.microsoft.com/office/drawing/2014/main" id="{D52D6665-EFCC-4474-8C51-E530302D5E94}"/>
                </a:ext>
              </a:extLst>
            </p:cNvPr>
            <p:cNvSpPr/>
            <p:nvPr/>
          </p:nvSpPr>
          <p:spPr>
            <a:xfrm>
              <a:off x="7994554" y="18681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a:extLst>
                <a:ext uri="{FF2B5EF4-FFF2-40B4-BE49-F238E27FC236}">
                  <a16:creationId xmlns:a16="http://schemas.microsoft.com/office/drawing/2014/main" id="{2AF7AF76-A6D6-4B55-AE3C-3B4CEB11785F}"/>
                </a:ext>
              </a:extLst>
            </p:cNvPr>
            <p:cNvSpPr/>
            <p:nvPr/>
          </p:nvSpPr>
          <p:spPr>
            <a:xfrm>
              <a:off x="8299354" y="217290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ED0A4DBE-2B90-4B21-BF97-91CDE9F00A2D}"/>
                </a:ext>
              </a:extLst>
            </p:cNvPr>
            <p:cNvSpPr/>
            <p:nvPr/>
          </p:nvSpPr>
          <p:spPr>
            <a:xfrm>
              <a:off x="9926522" y="31071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a:extLst>
                <a:ext uri="{FF2B5EF4-FFF2-40B4-BE49-F238E27FC236}">
                  <a16:creationId xmlns:a16="http://schemas.microsoft.com/office/drawing/2014/main" id="{3CCE8D06-6074-4A1B-AE50-164B37EA710E}"/>
                </a:ext>
              </a:extLst>
            </p:cNvPr>
            <p:cNvSpPr/>
            <p:nvPr/>
          </p:nvSpPr>
          <p:spPr>
            <a:xfrm>
              <a:off x="10383722" y="356430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B89FD8CD-ABF9-4192-BC0A-8F344A8B7D4E}"/>
                </a:ext>
              </a:extLst>
            </p:cNvPr>
            <p:cNvSpPr/>
            <p:nvPr/>
          </p:nvSpPr>
          <p:spPr>
            <a:xfrm>
              <a:off x="10294864" y="33547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606543AF-2EA0-4F8D-B085-A64797835706}"/>
                </a:ext>
              </a:extLst>
            </p:cNvPr>
            <p:cNvSpPr/>
            <p:nvPr/>
          </p:nvSpPr>
          <p:spPr>
            <a:xfrm>
              <a:off x="10599664" y="365955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248C44B2-22A5-467A-95F5-C64ED4A0F6AD}"/>
                </a:ext>
              </a:extLst>
            </p:cNvPr>
            <p:cNvSpPr/>
            <p:nvPr/>
          </p:nvSpPr>
          <p:spPr>
            <a:xfrm>
              <a:off x="9932917" y="362145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C42BEE87-51F2-4E4F-A3AC-9F893B728300}"/>
                </a:ext>
              </a:extLst>
            </p:cNvPr>
            <p:cNvSpPr/>
            <p:nvPr/>
          </p:nvSpPr>
          <p:spPr>
            <a:xfrm>
              <a:off x="9196293" y="345000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34B4E5E3-713C-4328-9AB3-29B8FF9A0D49}"/>
                </a:ext>
              </a:extLst>
            </p:cNvPr>
            <p:cNvSpPr/>
            <p:nvPr/>
          </p:nvSpPr>
          <p:spPr>
            <a:xfrm>
              <a:off x="9501093" y="33642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2573ED97-A152-4176-9769-8D0A18066DB7}"/>
                </a:ext>
              </a:extLst>
            </p:cNvPr>
            <p:cNvSpPr/>
            <p:nvPr/>
          </p:nvSpPr>
          <p:spPr>
            <a:xfrm>
              <a:off x="7321650" y="21450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384291A1-2CF2-4422-9EF1-501286C7D61A}"/>
                </a:ext>
              </a:extLst>
            </p:cNvPr>
            <p:cNvSpPr/>
            <p:nvPr/>
          </p:nvSpPr>
          <p:spPr>
            <a:xfrm>
              <a:off x="7626450" y="24498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a16="http://schemas.microsoft.com/office/drawing/2014/main" id="{A6AD4EC8-3AB0-48DA-A01D-FD841461F667}"/>
                </a:ext>
              </a:extLst>
            </p:cNvPr>
            <p:cNvSpPr/>
            <p:nvPr/>
          </p:nvSpPr>
          <p:spPr>
            <a:xfrm>
              <a:off x="7416903" y="28689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38A23BBB-3E04-4F09-878B-E57591CABD9C}"/>
                </a:ext>
              </a:extLst>
            </p:cNvPr>
            <p:cNvSpPr/>
            <p:nvPr/>
          </p:nvSpPr>
          <p:spPr>
            <a:xfrm>
              <a:off x="7442279" y="345952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a16="http://schemas.microsoft.com/office/drawing/2014/main" id="{29506C08-7866-4FA8-B87D-668AADFBC9E5}"/>
                </a:ext>
              </a:extLst>
            </p:cNvPr>
            <p:cNvSpPr/>
            <p:nvPr/>
          </p:nvSpPr>
          <p:spPr>
            <a:xfrm>
              <a:off x="7299350" y="23919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a16="http://schemas.microsoft.com/office/drawing/2014/main" id="{CCD564B7-0277-4F96-B096-1A5781898A12}"/>
                </a:ext>
              </a:extLst>
            </p:cNvPr>
            <p:cNvSpPr/>
            <p:nvPr/>
          </p:nvSpPr>
          <p:spPr>
            <a:xfrm>
              <a:off x="7604150" y="26967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521A450E-4D85-4848-BA6F-128CB6ED443F}"/>
                </a:ext>
              </a:extLst>
            </p:cNvPr>
            <p:cNvSpPr/>
            <p:nvPr/>
          </p:nvSpPr>
          <p:spPr>
            <a:xfrm>
              <a:off x="7908950" y="300158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llipse 21">
            <a:extLst>
              <a:ext uri="{FF2B5EF4-FFF2-40B4-BE49-F238E27FC236}">
                <a16:creationId xmlns:a16="http://schemas.microsoft.com/office/drawing/2014/main" id="{CFAD4A4A-A987-492F-ACC2-B50400A9C37F}"/>
              </a:ext>
            </a:extLst>
          </p:cNvPr>
          <p:cNvSpPr/>
          <p:nvPr/>
        </p:nvSpPr>
        <p:spPr>
          <a:xfrm>
            <a:off x="5322858" y="533650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C482ABDB-FD9F-44AA-97EB-CF60D80C5A7B}"/>
              </a:ext>
            </a:extLst>
          </p:cNvPr>
          <p:cNvSpPr/>
          <p:nvPr/>
        </p:nvSpPr>
        <p:spPr>
          <a:xfrm>
            <a:off x="5891231" y="5334556"/>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63B8120E-EB44-42F4-A8CE-9A76F96B5113}"/>
              </a:ext>
            </a:extLst>
          </p:cNvPr>
          <p:cNvSpPr/>
          <p:nvPr/>
        </p:nvSpPr>
        <p:spPr>
          <a:xfrm>
            <a:off x="6259505" y="524904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65906-FAA8-4299-AF56-E4E3EC4FCACD}"/>
              </a:ext>
            </a:extLst>
          </p:cNvPr>
          <p:cNvSpPr/>
          <p:nvPr/>
        </p:nvSpPr>
        <p:spPr>
          <a:xfrm>
            <a:off x="5764207" y="5772707"/>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5" name="Connecteur droit 114">
            <a:extLst>
              <a:ext uri="{FF2B5EF4-FFF2-40B4-BE49-F238E27FC236}">
                <a16:creationId xmlns:a16="http://schemas.microsoft.com/office/drawing/2014/main" id="{BA804C88-BAFE-433B-B0ED-63AF5C7557BE}"/>
              </a:ext>
            </a:extLst>
          </p:cNvPr>
          <p:cNvCxnSpPr>
            <a:cxnSpLocks/>
          </p:cNvCxnSpPr>
          <p:nvPr/>
        </p:nvCxnSpPr>
        <p:spPr>
          <a:xfrm>
            <a:off x="7464348" y="3827099"/>
            <a:ext cx="0" cy="567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2F949AE5-F4E4-4889-8E6D-A05A8C64ECFB}"/>
              </a:ext>
            </a:extLst>
          </p:cNvPr>
          <p:cNvCxnSpPr>
            <a:cxnSpLocks/>
          </p:cNvCxnSpPr>
          <p:nvPr/>
        </p:nvCxnSpPr>
        <p:spPr>
          <a:xfrm>
            <a:off x="8105594" y="3816961"/>
            <a:ext cx="0" cy="5678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646BCC28-A054-4F74-86CB-391A44C44B01}"/>
              </a:ext>
            </a:extLst>
          </p:cNvPr>
          <p:cNvSpPr/>
          <p:nvPr/>
        </p:nvSpPr>
        <p:spPr>
          <a:xfrm>
            <a:off x="4740372" y="4388332"/>
            <a:ext cx="3870228" cy="20486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a16="http://schemas.microsoft.com/office/drawing/2014/main" id="{E9DC7FE5-B7F9-4B26-A551-812348A0F571}"/>
              </a:ext>
            </a:extLst>
          </p:cNvPr>
          <p:cNvSpPr/>
          <p:nvPr/>
        </p:nvSpPr>
        <p:spPr>
          <a:xfrm>
            <a:off x="7487999" y="3785324"/>
            <a:ext cx="590400" cy="7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a:extLst>
              <a:ext uri="{FF2B5EF4-FFF2-40B4-BE49-F238E27FC236}">
                <a16:creationId xmlns:a16="http://schemas.microsoft.com/office/drawing/2014/main" id="{ED4C9205-8C3B-4C1D-BE79-F2212FB84BA4}"/>
              </a:ext>
            </a:extLst>
          </p:cNvPr>
          <p:cNvSpPr/>
          <p:nvPr/>
        </p:nvSpPr>
        <p:spPr>
          <a:xfrm>
            <a:off x="7794656" y="571323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a:extLst>
              <a:ext uri="{FF2B5EF4-FFF2-40B4-BE49-F238E27FC236}">
                <a16:creationId xmlns:a16="http://schemas.microsoft.com/office/drawing/2014/main" id="{6F9BAC37-AB7F-46A5-A3C4-9CF342A359AF}"/>
              </a:ext>
            </a:extLst>
          </p:cNvPr>
          <p:cNvSpPr/>
          <p:nvPr/>
        </p:nvSpPr>
        <p:spPr>
          <a:xfrm>
            <a:off x="7127909" y="567513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a:extLst>
              <a:ext uri="{FF2B5EF4-FFF2-40B4-BE49-F238E27FC236}">
                <a16:creationId xmlns:a16="http://schemas.microsoft.com/office/drawing/2014/main" id="{B135BBE2-7D93-4B48-AC63-A058E5108066}"/>
              </a:ext>
            </a:extLst>
          </p:cNvPr>
          <p:cNvSpPr/>
          <p:nvPr/>
        </p:nvSpPr>
        <p:spPr>
          <a:xfrm>
            <a:off x="6696085" y="5808483"/>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a:extLst>
              <a:ext uri="{FF2B5EF4-FFF2-40B4-BE49-F238E27FC236}">
                <a16:creationId xmlns:a16="http://schemas.microsoft.com/office/drawing/2014/main" id="{9BE2687C-15A5-4E94-BDF9-F9C94E2D14C2}"/>
              </a:ext>
            </a:extLst>
          </p:cNvPr>
          <p:cNvSpPr/>
          <p:nvPr/>
        </p:nvSpPr>
        <p:spPr>
          <a:xfrm>
            <a:off x="6426310" y="568465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8" name="Connecteur droit 127">
            <a:extLst>
              <a:ext uri="{FF2B5EF4-FFF2-40B4-BE49-F238E27FC236}">
                <a16:creationId xmlns:a16="http://schemas.microsoft.com/office/drawing/2014/main" id="{BD000E22-4BD9-441F-9A78-53F1FF150BE8}"/>
              </a:ext>
            </a:extLst>
          </p:cNvPr>
          <p:cNvCxnSpPr>
            <a:cxnSpLocks/>
          </p:cNvCxnSpPr>
          <p:nvPr/>
        </p:nvCxnSpPr>
        <p:spPr>
          <a:xfrm>
            <a:off x="5216659" y="3657606"/>
            <a:ext cx="0" cy="7373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E27AA0AC-B24E-4943-9FA9-DD639772DEC0}"/>
              </a:ext>
            </a:extLst>
          </p:cNvPr>
          <p:cNvCxnSpPr>
            <a:cxnSpLocks/>
          </p:cNvCxnSpPr>
          <p:nvPr/>
        </p:nvCxnSpPr>
        <p:spPr>
          <a:xfrm>
            <a:off x="5854730" y="3642352"/>
            <a:ext cx="0" cy="7424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F57D9A2B-3344-4205-B751-AF27A576BC03}"/>
              </a:ext>
            </a:extLst>
          </p:cNvPr>
          <p:cNvSpPr/>
          <p:nvPr/>
        </p:nvSpPr>
        <p:spPr>
          <a:xfrm>
            <a:off x="5240310" y="3564301"/>
            <a:ext cx="590400" cy="941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a:extLst>
              <a:ext uri="{FF2B5EF4-FFF2-40B4-BE49-F238E27FC236}">
                <a16:creationId xmlns:a16="http://schemas.microsoft.com/office/drawing/2014/main" id="{F3F7302B-9F9B-436A-9CC1-CED374F98B22}"/>
              </a:ext>
            </a:extLst>
          </p:cNvPr>
          <p:cNvSpPr/>
          <p:nvPr/>
        </p:nvSpPr>
        <p:spPr>
          <a:xfrm>
            <a:off x="4991102" y="3313477"/>
            <a:ext cx="1222369" cy="32887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Soupape</a:t>
            </a:r>
          </a:p>
        </p:txBody>
      </p:sp>
      <p:cxnSp>
        <p:nvCxnSpPr>
          <p:cNvPr id="134" name="Connecteur droit 133">
            <a:extLst>
              <a:ext uri="{FF2B5EF4-FFF2-40B4-BE49-F238E27FC236}">
                <a16:creationId xmlns:a16="http://schemas.microsoft.com/office/drawing/2014/main" id="{AC0022D3-7315-41A6-A3D3-CDD6E5443C1B}"/>
              </a:ext>
            </a:extLst>
          </p:cNvPr>
          <p:cNvCxnSpPr>
            <a:cxnSpLocks/>
          </p:cNvCxnSpPr>
          <p:nvPr/>
        </p:nvCxnSpPr>
        <p:spPr>
          <a:xfrm rot="4500000">
            <a:off x="5515099" y="3497511"/>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734BCA56-637B-4064-8A21-08F4DEA0A15F}"/>
              </a:ext>
            </a:extLst>
          </p:cNvPr>
          <p:cNvCxnSpPr>
            <a:cxnSpLocks/>
          </p:cNvCxnSpPr>
          <p:nvPr/>
        </p:nvCxnSpPr>
        <p:spPr>
          <a:xfrm rot="6300000">
            <a:off x="5515222" y="3609833"/>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5FB5E1D9-30B0-4A36-892F-614A80F16C95}"/>
              </a:ext>
            </a:extLst>
          </p:cNvPr>
          <p:cNvCxnSpPr>
            <a:cxnSpLocks/>
          </p:cNvCxnSpPr>
          <p:nvPr/>
        </p:nvCxnSpPr>
        <p:spPr>
          <a:xfrm rot="4500000">
            <a:off x="5511972" y="3723232"/>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22563F52-14A1-4DC9-9F09-BE482C19865A}"/>
              </a:ext>
            </a:extLst>
          </p:cNvPr>
          <p:cNvCxnSpPr>
            <a:cxnSpLocks/>
          </p:cNvCxnSpPr>
          <p:nvPr/>
        </p:nvCxnSpPr>
        <p:spPr>
          <a:xfrm rot="6300000">
            <a:off x="5512095" y="3835554"/>
            <a:ext cx="0" cy="43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86AC08AE-F215-46CC-9F39-165BC2CD010F}"/>
              </a:ext>
            </a:extLst>
          </p:cNvPr>
          <p:cNvSpPr/>
          <p:nvPr/>
        </p:nvSpPr>
        <p:spPr>
          <a:xfrm>
            <a:off x="7746901" y="4002075"/>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D5116EC9-BCCD-4B40-A9BF-815FBF91EB31}"/>
              </a:ext>
            </a:extLst>
          </p:cNvPr>
          <p:cNvSpPr/>
          <p:nvPr/>
        </p:nvSpPr>
        <p:spPr>
          <a:xfrm>
            <a:off x="7384954" y="45469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7BF105DA-26AE-4AE0-B2CF-39CE2E94302A}"/>
              </a:ext>
            </a:extLst>
          </p:cNvPr>
          <p:cNvSpPr/>
          <p:nvPr/>
        </p:nvSpPr>
        <p:spPr>
          <a:xfrm>
            <a:off x="7213495" y="5394674"/>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a:extLst>
              <a:ext uri="{FF2B5EF4-FFF2-40B4-BE49-F238E27FC236}">
                <a16:creationId xmlns:a16="http://schemas.microsoft.com/office/drawing/2014/main" id="{3284E217-DB58-412D-8CCD-C7F69BE1A558}"/>
              </a:ext>
            </a:extLst>
          </p:cNvPr>
          <p:cNvSpPr/>
          <p:nvPr/>
        </p:nvSpPr>
        <p:spPr>
          <a:xfrm>
            <a:off x="8213747" y="6061420"/>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A4810147-FC4A-44A9-9B2C-9D9A0845535F}"/>
              </a:ext>
            </a:extLst>
          </p:cNvPr>
          <p:cNvSpPr/>
          <p:nvPr/>
        </p:nvSpPr>
        <p:spPr>
          <a:xfrm>
            <a:off x="7051697" y="45259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EC6952E0-9087-4719-8DFE-BD4D49901D29}"/>
              </a:ext>
            </a:extLst>
          </p:cNvPr>
          <p:cNvSpPr/>
          <p:nvPr/>
        </p:nvSpPr>
        <p:spPr>
          <a:xfrm>
            <a:off x="7356497" y="48307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1C47AE26-F7F5-4EDE-AA29-A1F765454EBD}"/>
              </a:ext>
            </a:extLst>
          </p:cNvPr>
          <p:cNvSpPr/>
          <p:nvPr/>
        </p:nvSpPr>
        <p:spPr>
          <a:xfrm>
            <a:off x="8213747" y="461362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1F653477-0141-4FE6-9A3E-F3B964894297}"/>
              </a:ext>
            </a:extLst>
          </p:cNvPr>
          <p:cNvSpPr/>
          <p:nvPr/>
        </p:nvSpPr>
        <p:spPr>
          <a:xfrm>
            <a:off x="7661297" y="513554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622AC1D7-5350-4308-A70F-FCFE00E72E08}"/>
              </a:ext>
            </a:extLst>
          </p:cNvPr>
          <p:cNvSpPr/>
          <p:nvPr/>
        </p:nvSpPr>
        <p:spPr>
          <a:xfrm>
            <a:off x="5425613" y="43535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a:extLst>
              <a:ext uri="{FF2B5EF4-FFF2-40B4-BE49-F238E27FC236}">
                <a16:creationId xmlns:a16="http://schemas.microsoft.com/office/drawing/2014/main" id="{B7F6CFD0-9651-4A1B-85AC-E8763EDDE8C6}"/>
              </a:ext>
            </a:extLst>
          </p:cNvPr>
          <p:cNvSpPr/>
          <p:nvPr/>
        </p:nvSpPr>
        <p:spPr>
          <a:xfrm>
            <a:off x="8586092" y="4388331"/>
            <a:ext cx="360000" cy="2048617"/>
          </a:xfrm>
          <a:prstGeom prst="rect">
            <a:avLst/>
          </a:prstGeom>
          <a:solidFill>
            <a:srgbClr val="00B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a:extLst>
              <a:ext uri="{FF2B5EF4-FFF2-40B4-BE49-F238E27FC236}">
                <a16:creationId xmlns:a16="http://schemas.microsoft.com/office/drawing/2014/main" id="{D98B8CAB-DF8E-4172-A185-EECE984BE809}"/>
              </a:ext>
            </a:extLst>
          </p:cNvPr>
          <p:cNvSpPr/>
          <p:nvPr/>
        </p:nvSpPr>
        <p:spPr>
          <a:xfrm>
            <a:off x="8947817" y="5358862"/>
            <a:ext cx="720000" cy="108000"/>
          </a:xfrm>
          <a:prstGeom prst="rect">
            <a:avLst/>
          </a:prstGeom>
          <a:solidFill>
            <a:srgbClr val="00B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Flèche : droite 141">
            <a:extLst>
              <a:ext uri="{FF2B5EF4-FFF2-40B4-BE49-F238E27FC236}">
                <a16:creationId xmlns:a16="http://schemas.microsoft.com/office/drawing/2014/main" id="{09E0F1BF-4E59-4E00-8040-65209300603F}"/>
              </a:ext>
            </a:extLst>
          </p:cNvPr>
          <p:cNvSpPr/>
          <p:nvPr/>
        </p:nvSpPr>
        <p:spPr>
          <a:xfrm rot="5400000">
            <a:off x="7516097" y="3847956"/>
            <a:ext cx="540000" cy="360000"/>
          </a:xfrm>
          <a:prstGeom prst="rightArrow">
            <a:avLst/>
          </a:prstGeom>
          <a:solidFill>
            <a:srgbClr val="FF000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a:extLst>
              <a:ext uri="{FF2B5EF4-FFF2-40B4-BE49-F238E27FC236}">
                <a16:creationId xmlns:a16="http://schemas.microsoft.com/office/drawing/2014/main" id="{7F5AB63F-26F6-4A5B-9C87-58DE3ECCCFD5}"/>
              </a:ext>
            </a:extLst>
          </p:cNvPr>
          <p:cNvSpPr/>
          <p:nvPr/>
        </p:nvSpPr>
        <p:spPr>
          <a:xfrm>
            <a:off x="5826895" y="472792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a:extLst>
              <a:ext uri="{FF2B5EF4-FFF2-40B4-BE49-F238E27FC236}">
                <a16:creationId xmlns:a16="http://schemas.microsoft.com/office/drawing/2014/main" id="{4CDAD49A-8E1C-4EFF-A8AE-34AC0FC948B6}"/>
              </a:ext>
            </a:extLst>
          </p:cNvPr>
          <p:cNvSpPr/>
          <p:nvPr/>
        </p:nvSpPr>
        <p:spPr>
          <a:xfrm>
            <a:off x="6131695" y="503272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a:extLst>
              <a:ext uri="{FF2B5EF4-FFF2-40B4-BE49-F238E27FC236}">
                <a16:creationId xmlns:a16="http://schemas.microsoft.com/office/drawing/2014/main" id="{6EC48574-C27C-4781-A588-25B55AC55DC6}"/>
              </a:ext>
            </a:extLst>
          </p:cNvPr>
          <p:cNvSpPr/>
          <p:nvPr/>
        </p:nvSpPr>
        <p:spPr>
          <a:xfrm>
            <a:off x="6588895" y="5489922"/>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a:extLst>
              <a:ext uri="{FF2B5EF4-FFF2-40B4-BE49-F238E27FC236}">
                <a16:creationId xmlns:a16="http://schemas.microsoft.com/office/drawing/2014/main" id="{06546252-D028-42CF-9AE5-EDD11CEAB1F1}"/>
              </a:ext>
            </a:extLst>
          </p:cNvPr>
          <p:cNvSpPr/>
          <p:nvPr/>
        </p:nvSpPr>
        <p:spPr>
          <a:xfrm>
            <a:off x="5102365" y="600427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a:extLst>
              <a:ext uri="{FF2B5EF4-FFF2-40B4-BE49-F238E27FC236}">
                <a16:creationId xmlns:a16="http://schemas.microsoft.com/office/drawing/2014/main" id="{78DCED78-C8C1-45D0-B15F-AE3F2E7FCF1D}"/>
              </a:ext>
            </a:extLst>
          </p:cNvPr>
          <p:cNvSpPr/>
          <p:nvPr/>
        </p:nvSpPr>
        <p:spPr>
          <a:xfrm>
            <a:off x="6903166" y="487957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Ellipse 148">
            <a:extLst>
              <a:ext uri="{FF2B5EF4-FFF2-40B4-BE49-F238E27FC236}">
                <a16:creationId xmlns:a16="http://schemas.microsoft.com/office/drawing/2014/main" id="{E8C4642C-2D23-4625-9C88-35AF62E3F9BA}"/>
              </a:ext>
            </a:extLst>
          </p:cNvPr>
          <p:cNvSpPr/>
          <p:nvPr/>
        </p:nvSpPr>
        <p:spPr>
          <a:xfrm>
            <a:off x="5931619" y="45366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a:extLst>
              <a:ext uri="{FF2B5EF4-FFF2-40B4-BE49-F238E27FC236}">
                <a16:creationId xmlns:a16="http://schemas.microsoft.com/office/drawing/2014/main" id="{56DE5E83-A57F-47ED-B68B-4FBBCE652762}"/>
              </a:ext>
            </a:extLst>
          </p:cNvPr>
          <p:cNvSpPr/>
          <p:nvPr/>
        </p:nvSpPr>
        <p:spPr>
          <a:xfrm>
            <a:off x="6541219" y="5146278"/>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Ellipse 150">
            <a:extLst>
              <a:ext uri="{FF2B5EF4-FFF2-40B4-BE49-F238E27FC236}">
                <a16:creationId xmlns:a16="http://schemas.microsoft.com/office/drawing/2014/main" id="{48A71932-8CFC-4C03-928A-6C26229E703F}"/>
              </a:ext>
            </a:extLst>
          </p:cNvPr>
          <p:cNvSpPr/>
          <p:nvPr/>
        </p:nvSpPr>
        <p:spPr>
          <a:xfrm>
            <a:off x="5804595" y="4974829"/>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Ellipse 151">
            <a:extLst>
              <a:ext uri="{FF2B5EF4-FFF2-40B4-BE49-F238E27FC236}">
                <a16:creationId xmlns:a16="http://schemas.microsoft.com/office/drawing/2014/main" id="{AA9D4CF6-3725-47A0-A06E-92108D918AD7}"/>
              </a:ext>
            </a:extLst>
          </p:cNvPr>
          <p:cNvSpPr/>
          <p:nvPr/>
        </p:nvSpPr>
        <p:spPr>
          <a:xfrm>
            <a:off x="5002551" y="4727921"/>
            <a:ext cx="114294" cy="114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A15C9AD-8A2A-4F84-A514-2F5A5B28D476}"/>
              </a:ext>
            </a:extLst>
          </p:cNvPr>
          <p:cNvSpPr txBox="1"/>
          <p:nvPr/>
        </p:nvSpPr>
        <p:spPr>
          <a:xfrm>
            <a:off x="1362075" y="2408084"/>
            <a:ext cx="1176925" cy="369332"/>
          </a:xfrm>
          <a:prstGeom prst="rect">
            <a:avLst/>
          </a:prstGeom>
          <a:noFill/>
        </p:spPr>
        <p:txBody>
          <a:bodyPr wrap="none" rtlCol="0">
            <a:spAutoFit/>
          </a:bodyPr>
          <a:lstStyle/>
          <a:p>
            <a:r>
              <a:rPr lang="fr-FR" b="1" dirty="0"/>
              <a:t>Admission</a:t>
            </a:r>
          </a:p>
        </p:txBody>
      </p:sp>
    </p:spTree>
    <p:extLst>
      <p:ext uri="{BB962C8B-B14F-4D97-AF65-F5344CB8AC3E}">
        <p14:creationId xmlns:p14="http://schemas.microsoft.com/office/powerpoint/2010/main" val="40873462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3112</TotalTime>
  <Words>2067</Words>
  <Application>Microsoft Office PowerPoint</Application>
  <PresentationFormat>Grand écran</PresentationFormat>
  <Paragraphs>349</Paragraphs>
  <Slides>51</Slides>
  <Notes>0</Notes>
  <HiddenSlides>0</HiddenSlides>
  <MMClips>2</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51</vt:i4>
      </vt:variant>
    </vt:vector>
  </HeadingPairs>
  <TitlesOfParts>
    <vt:vector size="58" baseType="lpstr">
      <vt:lpstr>Arial</vt:lpstr>
      <vt:lpstr>Calibri</vt:lpstr>
      <vt:lpstr>Calibri Light</vt:lpstr>
      <vt:lpstr>Cambria Math</vt:lpstr>
      <vt:lpstr>LMRoman10-Regular</vt:lpstr>
      <vt:lpstr>LMRoman9-Regular</vt:lpstr>
      <vt:lpstr>Thème Office</vt:lpstr>
      <vt:lpstr>Présentation PowerPoint</vt:lpstr>
      <vt:lpstr>Programme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dc:creator>
  <cp:lastModifiedBy>Steydli</cp:lastModifiedBy>
  <cp:revision>102</cp:revision>
  <dcterms:created xsi:type="dcterms:W3CDTF">2020-09-29T10:05:11Z</dcterms:created>
  <dcterms:modified xsi:type="dcterms:W3CDTF">2026-01-18T22:09:32Z</dcterms:modified>
</cp:coreProperties>
</file>